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11161713"/>
  <p:notesSz cx="7104063" cy="102346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6" d="100"/>
          <a:sy n="106" d="100"/>
        </p:scale>
        <p:origin x="-1530" y="2664"/>
      </p:cViewPr>
      <p:guideLst>
        <p:guide orient="horz" pos="3516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3467368"/>
            <a:ext cx="5829300" cy="2392534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6324972"/>
            <a:ext cx="4800600" cy="285243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EC71-93BD-42DD-A9DA-F9C31097AFA4}" type="datetimeFigureOut">
              <a:rPr lang="zh-TW" altLang="en-US" smtClean="0"/>
              <a:pPr/>
              <a:t>2022/3/8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C43A-2BEF-4471-A81B-81199F3E404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9625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EC71-93BD-42DD-A9DA-F9C31097AFA4}" type="datetimeFigureOut">
              <a:rPr lang="zh-TW" altLang="en-US" smtClean="0"/>
              <a:pPr/>
              <a:t>2022/3/8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C43A-2BEF-4471-A81B-81199F3E404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6504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3729037" y="645932"/>
            <a:ext cx="1157288" cy="1375577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7176" y="645932"/>
            <a:ext cx="3357563" cy="1375577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EC71-93BD-42DD-A9DA-F9C31097AFA4}" type="datetimeFigureOut">
              <a:rPr lang="zh-TW" altLang="en-US" smtClean="0"/>
              <a:pPr/>
              <a:t>2022/3/8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C43A-2BEF-4471-A81B-81199F3E404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4677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EC71-93BD-42DD-A9DA-F9C31097AFA4}" type="datetimeFigureOut">
              <a:rPr lang="zh-TW" altLang="en-US" smtClean="0"/>
              <a:pPr/>
              <a:t>2022/3/8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C43A-2BEF-4471-A81B-81199F3E404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4741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7172436"/>
            <a:ext cx="5829300" cy="221684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4730813"/>
            <a:ext cx="5829300" cy="244162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EC71-93BD-42DD-A9DA-F9C31097AFA4}" type="datetimeFigureOut">
              <a:rPr lang="zh-TW" altLang="en-US" smtClean="0"/>
              <a:pPr/>
              <a:t>2022/3/8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C43A-2BEF-4471-A81B-81199F3E404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6892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7179" y="3761914"/>
            <a:ext cx="2257425" cy="10639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2628904" y="3761914"/>
            <a:ext cx="2257425" cy="10639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EC71-93BD-42DD-A9DA-F9C31097AFA4}" type="datetimeFigureOut">
              <a:rPr lang="zh-TW" altLang="en-US" smtClean="0"/>
              <a:pPr/>
              <a:t>2022/3/8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C43A-2BEF-4471-A81B-81199F3E404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3264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446985"/>
            <a:ext cx="6172200" cy="1860286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498469"/>
            <a:ext cx="3030141" cy="104124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3539711"/>
            <a:ext cx="3030141" cy="64309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73" y="2498469"/>
            <a:ext cx="3031331" cy="104124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73" y="3539711"/>
            <a:ext cx="3031331" cy="64309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EC71-93BD-42DD-A9DA-F9C31097AFA4}" type="datetimeFigureOut">
              <a:rPr lang="zh-TW" altLang="en-US" smtClean="0"/>
              <a:pPr/>
              <a:t>2022/3/8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C43A-2BEF-4471-A81B-81199F3E404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7892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EC71-93BD-42DD-A9DA-F9C31097AFA4}" type="datetimeFigureOut">
              <a:rPr lang="zh-TW" altLang="en-US" smtClean="0"/>
              <a:pPr/>
              <a:t>2022/3/8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C43A-2BEF-4471-A81B-81199F3E404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9199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EC71-93BD-42DD-A9DA-F9C31097AFA4}" type="datetimeFigureOut">
              <a:rPr lang="zh-TW" altLang="en-US" smtClean="0"/>
              <a:pPr/>
              <a:t>2022/3/8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C43A-2BEF-4471-A81B-81199F3E404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1764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4" y="444403"/>
            <a:ext cx="2256235" cy="189129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91" y="444404"/>
            <a:ext cx="3833813" cy="95262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4" y="2335693"/>
            <a:ext cx="2256235" cy="763492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EC71-93BD-42DD-A9DA-F9C31097AFA4}" type="datetimeFigureOut">
              <a:rPr lang="zh-TW" altLang="en-US" smtClean="0"/>
              <a:pPr/>
              <a:t>2022/3/8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C43A-2BEF-4471-A81B-81199F3E404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1513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7813200"/>
            <a:ext cx="4114800" cy="92239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997319"/>
            <a:ext cx="4114800" cy="669702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8735593"/>
            <a:ext cx="4114800" cy="13099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EC71-93BD-42DD-A9DA-F9C31097AFA4}" type="datetimeFigureOut">
              <a:rPr lang="zh-TW" altLang="en-US" smtClean="0"/>
              <a:pPr/>
              <a:t>2022/3/8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C43A-2BEF-4471-A81B-81199F3E404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9125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446985"/>
            <a:ext cx="6172200" cy="18602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604400"/>
            <a:ext cx="6172200" cy="73662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10345255"/>
            <a:ext cx="1600200" cy="5942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7EC71-93BD-42DD-A9DA-F9C31097AFA4}" type="datetimeFigureOut">
              <a:rPr lang="zh-TW" altLang="en-US" smtClean="0"/>
              <a:pPr/>
              <a:t>2022/3/8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10345255"/>
            <a:ext cx="2171700" cy="5942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10345255"/>
            <a:ext cx="1600200" cy="5942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1C43A-2BEF-4471-A81B-81199F3E404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4548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9" name="直線接點 268"/>
          <p:cNvCxnSpPr>
            <a:stCxn id="303" idx="2"/>
          </p:cNvCxnSpPr>
          <p:nvPr/>
        </p:nvCxnSpPr>
        <p:spPr>
          <a:xfrm flipH="1">
            <a:off x="564886" y="5392311"/>
            <a:ext cx="19798" cy="5067987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直線單箭頭接點 269"/>
          <p:cNvCxnSpPr/>
          <p:nvPr/>
        </p:nvCxnSpPr>
        <p:spPr>
          <a:xfrm>
            <a:off x="564887" y="10460298"/>
            <a:ext cx="2857708" cy="0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直線接點 270"/>
          <p:cNvCxnSpPr>
            <a:stCxn id="304" idx="2"/>
          </p:cNvCxnSpPr>
          <p:nvPr/>
        </p:nvCxnSpPr>
        <p:spPr>
          <a:xfrm>
            <a:off x="6235058" y="3089284"/>
            <a:ext cx="21749" cy="7371014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2" name="表格 2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5636555"/>
              </p:ext>
            </p:extLst>
          </p:nvPr>
        </p:nvGraphicFramePr>
        <p:xfrm>
          <a:off x="1262355" y="992906"/>
          <a:ext cx="4320480" cy="9341465"/>
        </p:xfrm>
        <a:graphic>
          <a:graphicData uri="http://schemas.openxmlformats.org/drawingml/2006/table">
            <a:tbl>
              <a:tblPr firstRow="1" bandRow="1">
                <a:solidFill>
                  <a:srgbClr val="FFE1E1"/>
                </a:solidFill>
                <a:tableStyleId>{5C22544A-7EE6-4342-B048-85BDC9FD1C3A}</a:tableStyleId>
              </a:tblPr>
              <a:tblGrid>
                <a:gridCol w="4320480"/>
              </a:tblGrid>
              <a:tr h="28499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900" b="0" dirty="0" smtClean="0">
                          <a:latin typeface="華康中黑體" pitchFamily="49" charset="-120"/>
                          <a:ea typeface="華康中黑體" pitchFamily="49" charset="-120"/>
                        </a:rPr>
                        <a:t>專業課程 </a:t>
                      </a:r>
                      <a:r>
                        <a:rPr lang="en-US" altLang="zh-TW" sz="900" b="0" dirty="0" smtClean="0">
                          <a:latin typeface="華康中黑體" pitchFamily="49" charset="-120"/>
                          <a:ea typeface="華康中黑體" pitchFamily="49" charset="-120"/>
                        </a:rPr>
                        <a:t>(82~100</a:t>
                      </a:r>
                      <a:r>
                        <a:rPr lang="zh-TW" altLang="en-US" sz="900" b="0" dirty="0" smtClean="0">
                          <a:latin typeface="華康中黑體" pitchFamily="49" charset="-120"/>
                          <a:ea typeface="華康中黑體" pitchFamily="49" charset="-120"/>
                        </a:rPr>
                        <a:t>學分</a:t>
                      </a:r>
                      <a:r>
                        <a:rPr lang="en-US" altLang="zh-TW" sz="900" b="0" dirty="0" smtClean="0">
                          <a:latin typeface="華康中黑體" pitchFamily="49" charset="-120"/>
                          <a:ea typeface="華康中黑體" pitchFamily="49" charset="-120"/>
                        </a:rPr>
                        <a:t>)</a:t>
                      </a:r>
                      <a:endParaRPr lang="zh-TW" altLang="en-US" sz="900" b="0" dirty="0">
                        <a:latin typeface="華康中黑體" pitchFamily="49" charset="-120"/>
                        <a:ea typeface="華康中黑體" pitchFamily="49" charset="-120"/>
                      </a:endParaRPr>
                    </a:p>
                  </a:txBody>
                  <a:tcPr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9056474">
                <a:tc>
                  <a:txBody>
                    <a:bodyPr/>
                    <a:lstStyle/>
                    <a:p>
                      <a:endParaRPr lang="en-US" altLang="zh-TW" sz="1800" dirty="0" smtClean="0"/>
                    </a:p>
                    <a:p>
                      <a:endParaRPr lang="en-US" altLang="zh-TW" sz="1800" dirty="0" smtClean="0"/>
                    </a:p>
                    <a:p>
                      <a:endParaRPr lang="en-US" altLang="zh-TW" sz="1800" dirty="0" smtClean="0"/>
                    </a:p>
                    <a:p>
                      <a:endParaRPr lang="en-US" altLang="zh-TW" sz="1800" dirty="0" smtClean="0"/>
                    </a:p>
                    <a:p>
                      <a:endParaRPr lang="zh-TW" altLang="en-US" sz="1800" dirty="0"/>
                    </a:p>
                  </a:txBody>
                  <a:tcPr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73" name="表格 2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7157993"/>
              </p:ext>
            </p:extLst>
          </p:nvPr>
        </p:nvGraphicFramePr>
        <p:xfrm>
          <a:off x="1339969" y="2612262"/>
          <a:ext cx="3097143" cy="1469484"/>
        </p:xfrm>
        <a:graphic>
          <a:graphicData uri="http://schemas.openxmlformats.org/drawingml/2006/table">
            <a:tbl>
              <a:tblPr firstRow="1" bandRow="1">
                <a:solidFill>
                  <a:srgbClr val="F8FACE"/>
                </a:solidFill>
                <a:tableStyleId>{5C22544A-7EE6-4342-B048-85BDC9FD1C3A}</a:tableStyleId>
              </a:tblPr>
              <a:tblGrid>
                <a:gridCol w="3097143"/>
              </a:tblGrid>
              <a:tr h="2497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0" dirty="0" smtClean="0">
                          <a:solidFill>
                            <a:schemeClr val="tx1"/>
                          </a:solidFill>
                          <a:latin typeface="華康中黑體" pitchFamily="49" charset="-120"/>
                          <a:ea typeface="華康中黑體" pitchFamily="49" charset="-120"/>
                        </a:rPr>
                        <a:t>二</a:t>
                      </a:r>
                      <a:r>
                        <a:rPr lang="en-US" altLang="zh-TW" sz="900" b="0" dirty="0" smtClean="0">
                          <a:solidFill>
                            <a:schemeClr val="tx1"/>
                          </a:solidFill>
                          <a:latin typeface="華康中黑體" pitchFamily="49" charset="-120"/>
                          <a:ea typeface="華康中黑體" pitchFamily="49" charset="-120"/>
                        </a:rPr>
                        <a:t>~</a:t>
                      </a:r>
                      <a:r>
                        <a:rPr lang="zh-TW" altLang="en-US" sz="900" b="0" dirty="0" smtClean="0">
                          <a:solidFill>
                            <a:schemeClr val="tx1"/>
                          </a:solidFill>
                          <a:latin typeface="華康中黑體" pitchFamily="49" charset="-120"/>
                          <a:ea typeface="華康中黑體" pitchFamily="49" charset="-120"/>
                        </a:rPr>
                        <a:t>四年級核心必修課程</a:t>
                      </a:r>
                      <a:endParaRPr lang="zh-TW" altLang="en-US" sz="900" b="0" dirty="0">
                        <a:solidFill>
                          <a:schemeClr val="tx1"/>
                        </a:solidFill>
                        <a:latin typeface="華康中黑體" pitchFamily="49" charset="-120"/>
                        <a:ea typeface="華康中黑體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219716">
                <a:tc>
                  <a:txBody>
                    <a:bodyPr/>
                    <a:lstStyle/>
                    <a:p>
                      <a:pPr algn="ctr"/>
                      <a:endParaRPr lang="zh-TW" altLang="en-US" sz="1800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274" name="群組 273"/>
          <p:cNvGrpSpPr/>
          <p:nvPr/>
        </p:nvGrpSpPr>
        <p:grpSpPr>
          <a:xfrm>
            <a:off x="44626" y="7106315"/>
            <a:ext cx="1491237" cy="1224136"/>
            <a:chOff x="5301208" y="8121352"/>
            <a:chExt cx="1491237" cy="1224136"/>
          </a:xfrm>
          <a:effectLst>
            <a:outerShdw blurRad="88900" dist="38100" dir="2880000" sx="96000" sy="96000" algn="ctr" rotWithShape="0">
              <a:schemeClr val="tx1">
                <a:lumMod val="50000"/>
                <a:lumOff val="50000"/>
              </a:schemeClr>
            </a:outerShdw>
          </a:effectLst>
        </p:grpSpPr>
        <p:sp>
          <p:nvSpPr>
            <p:cNvPr id="275" name="圓角矩形 274"/>
            <p:cNvSpPr/>
            <p:nvPr/>
          </p:nvSpPr>
          <p:spPr>
            <a:xfrm>
              <a:off x="5301208" y="8121352"/>
              <a:ext cx="1284159" cy="1224136"/>
            </a:xfrm>
            <a:prstGeom prst="roundRect">
              <a:avLst>
                <a:gd name="adj" fmla="val 6924"/>
              </a:avLst>
            </a:prstGeom>
            <a:solidFill>
              <a:schemeClr val="bg1"/>
            </a:solidFill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276" name="群組 275"/>
            <p:cNvGrpSpPr/>
            <p:nvPr/>
          </p:nvGrpSpPr>
          <p:grpSpPr>
            <a:xfrm>
              <a:off x="5424032" y="8154673"/>
              <a:ext cx="1368413" cy="755584"/>
              <a:chOff x="5785458" y="8162083"/>
              <a:chExt cx="1368413" cy="755584"/>
            </a:xfrm>
          </p:grpSpPr>
          <p:cxnSp>
            <p:nvCxnSpPr>
              <p:cNvPr id="277" name="直線單箭頭接點 276"/>
              <p:cNvCxnSpPr/>
              <p:nvPr/>
            </p:nvCxnSpPr>
            <p:spPr>
              <a:xfrm>
                <a:off x="5950984" y="8337376"/>
                <a:ext cx="0" cy="58029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8" name="直線單箭頭接點 277"/>
              <p:cNvCxnSpPr>
                <a:stCxn id="282" idx="1"/>
              </p:cNvCxnSpPr>
              <p:nvPr/>
            </p:nvCxnSpPr>
            <p:spPr>
              <a:xfrm flipH="1">
                <a:off x="6052351" y="8519799"/>
                <a:ext cx="36370" cy="397663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9" name="直線單箭頭接點 278"/>
              <p:cNvCxnSpPr/>
              <p:nvPr/>
            </p:nvCxnSpPr>
            <p:spPr>
              <a:xfrm flipH="1">
                <a:off x="6182895" y="8701643"/>
                <a:ext cx="197334" cy="21602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0" name="直線單箭頭接點 279"/>
              <p:cNvCxnSpPr>
                <a:stCxn id="284" idx="1"/>
              </p:cNvCxnSpPr>
              <p:nvPr/>
            </p:nvCxnSpPr>
            <p:spPr>
              <a:xfrm flipH="1">
                <a:off x="6304714" y="8825832"/>
                <a:ext cx="75172" cy="91835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1" name="文字方塊 280"/>
              <p:cNvSpPr txBox="1"/>
              <p:nvPr/>
            </p:nvSpPr>
            <p:spPr>
              <a:xfrm>
                <a:off x="5785458" y="8162083"/>
                <a:ext cx="1224137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700" dirty="0" smtClean="0">
                    <a:latin typeface="標楷體" pitchFamily="65" charset="-120"/>
                    <a:ea typeface="標楷體" pitchFamily="65" charset="-120"/>
                  </a:rPr>
                  <a:t>建議修課年級 </a:t>
                </a:r>
                <a:r>
                  <a:rPr lang="en-US" altLang="zh-TW" sz="700" dirty="0" smtClean="0">
                    <a:latin typeface="標楷體" pitchFamily="65" charset="-120"/>
                    <a:ea typeface="標楷體" pitchFamily="65" charset="-120"/>
                  </a:rPr>
                  <a:t>(Q:</a:t>
                </a:r>
                <a:r>
                  <a:rPr lang="zh-TW" altLang="en-US" sz="700" dirty="0" smtClean="0">
                    <a:latin typeface="標楷體" pitchFamily="65" charset="-120"/>
                    <a:ea typeface="標楷體" pitchFamily="65" charset="-120"/>
                  </a:rPr>
                  <a:t>不限</a:t>
                </a:r>
                <a:r>
                  <a:rPr lang="en-US" altLang="zh-TW" sz="700" dirty="0" smtClean="0">
                    <a:latin typeface="標楷體" pitchFamily="65" charset="-120"/>
                    <a:ea typeface="標楷體" pitchFamily="65" charset="-120"/>
                  </a:rPr>
                  <a:t>)</a:t>
                </a:r>
                <a:endParaRPr lang="zh-TW" altLang="en-US" sz="7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282" name="文字方塊 281"/>
              <p:cNvSpPr txBox="1"/>
              <p:nvPr/>
            </p:nvSpPr>
            <p:spPr>
              <a:xfrm>
                <a:off x="6088721" y="8412077"/>
                <a:ext cx="828328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altLang="zh-TW" sz="700" dirty="0" smtClean="0">
                    <a:latin typeface="Times New Roman" pitchFamily="18" charset="0"/>
                    <a:ea typeface="標楷體" pitchFamily="65" charset="-120"/>
                    <a:cs typeface="Times New Roman" pitchFamily="18" charset="0"/>
                  </a:rPr>
                  <a:t>R:</a:t>
                </a:r>
                <a:r>
                  <a:rPr lang="zh-TW" altLang="en-US" sz="700" dirty="0" smtClean="0">
                    <a:latin typeface="Times New Roman" pitchFamily="18" charset="0"/>
                    <a:ea typeface="標楷體" pitchFamily="65" charset="-120"/>
                    <a:cs typeface="Times New Roman" pitchFamily="18" charset="0"/>
                  </a:rPr>
                  <a:t>必修；</a:t>
                </a:r>
                <a:r>
                  <a:rPr lang="en-US" altLang="zh-TW" sz="700" dirty="0" smtClean="0">
                    <a:latin typeface="Times New Roman" pitchFamily="18" charset="0"/>
                    <a:ea typeface="標楷體" pitchFamily="65" charset="-120"/>
                    <a:cs typeface="Times New Roman" pitchFamily="18" charset="0"/>
                  </a:rPr>
                  <a:t>S:</a:t>
                </a:r>
                <a:r>
                  <a:rPr lang="zh-TW" altLang="en-US" sz="700" dirty="0">
                    <a:latin typeface="Times New Roman" pitchFamily="18" charset="0"/>
                    <a:ea typeface="標楷體" pitchFamily="65" charset="-120"/>
                    <a:cs typeface="Times New Roman" pitchFamily="18" charset="0"/>
                  </a:rPr>
                  <a:t>選修</a:t>
                </a:r>
                <a:r>
                  <a:rPr lang="zh-TW" altLang="en-US" sz="700" dirty="0" smtClean="0">
                    <a:latin typeface="Times New Roman" pitchFamily="18" charset="0"/>
                    <a:ea typeface="標楷體" pitchFamily="65" charset="-120"/>
                    <a:cs typeface="Times New Roman" pitchFamily="18" charset="0"/>
                  </a:rPr>
                  <a:t>；</a:t>
                </a:r>
                <a:endParaRPr lang="en-US" altLang="zh-TW" sz="700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endParaRPr>
              </a:p>
              <a:p>
                <a:r>
                  <a:rPr lang="en-US" altLang="zh-TW" sz="700" dirty="0" smtClean="0">
                    <a:latin typeface="Times New Roman" pitchFamily="18" charset="0"/>
                    <a:ea typeface="標楷體" pitchFamily="65" charset="-120"/>
                    <a:cs typeface="Times New Roman" pitchFamily="18" charset="0"/>
                  </a:rPr>
                  <a:t>SR</a:t>
                </a:r>
                <a:r>
                  <a:rPr lang="zh-TW" altLang="en-US" sz="700" dirty="0" smtClean="0">
                    <a:latin typeface="Times New Roman" pitchFamily="18" charset="0"/>
                    <a:ea typeface="標楷體" pitchFamily="65" charset="-120"/>
                    <a:cs typeface="Times New Roman" pitchFamily="18" charset="0"/>
                  </a:rPr>
                  <a:t>；選擇性必修</a:t>
                </a:r>
                <a:endParaRPr lang="zh-TW" altLang="en-US" sz="700" dirty="0">
                  <a:latin typeface="Times New Roman" pitchFamily="18" charset="0"/>
                  <a:ea typeface="標楷體" pitchFamily="65" charset="-120"/>
                  <a:cs typeface="Times New Roman" pitchFamily="18" charset="0"/>
                </a:endParaRPr>
              </a:p>
            </p:txBody>
          </p:sp>
          <p:sp>
            <p:nvSpPr>
              <p:cNvPr id="283" name="文字方塊 282"/>
              <p:cNvSpPr txBox="1"/>
              <p:nvPr/>
            </p:nvSpPr>
            <p:spPr>
              <a:xfrm>
                <a:off x="6325543" y="8601615"/>
                <a:ext cx="828328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700" dirty="0" smtClean="0">
                    <a:latin typeface="標楷體" pitchFamily="65" charset="-120"/>
                    <a:ea typeface="標楷體" pitchFamily="65" charset="-120"/>
                  </a:rPr>
                  <a:t>學分數</a:t>
                </a:r>
                <a:endParaRPr lang="zh-TW" altLang="en-US" sz="700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284" name="文字方塊 283"/>
              <p:cNvSpPr txBox="1"/>
              <p:nvPr/>
            </p:nvSpPr>
            <p:spPr>
              <a:xfrm>
                <a:off x="6379886" y="8771971"/>
                <a:ext cx="758569" cy="107722"/>
              </a:xfrm>
              <a:prstGeom prst="rect">
                <a:avLst/>
              </a:prstGeom>
              <a:noFill/>
            </p:spPr>
            <p:txBody>
              <a:bodyPr wrap="square" lIns="0" tIns="0" bIns="0" rtlCol="0">
                <a:spAutoFit/>
              </a:bodyPr>
              <a:lstStyle/>
              <a:p>
                <a:r>
                  <a:rPr lang="zh-TW" altLang="en-US" sz="700" dirty="0" smtClean="0">
                    <a:latin typeface="標楷體" pitchFamily="65" charset="-120"/>
                    <a:ea typeface="標楷體" pitchFamily="65" charset="-120"/>
                  </a:rPr>
                  <a:t>實驗課學分數</a:t>
                </a:r>
                <a:endParaRPr lang="zh-TW" altLang="en-US" sz="700" dirty="0"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</p:grpSp>
      <p:graphicFrame>
        <p:nvGraphicFramePr>
          <p:cNvPr id="285" name="表格 2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8389891"/>
              </p:ext>
            </p:extLst>
          </p:nvPr>
        </p:nvGraphicFramePr>
        <p:xfrm>
          <a:off x="1328785" y="8725159"/>
          <a:ext cx="4176464" cy="15304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/>
              </a:tblGrid>
              <a:tr h="23685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900" b="0" dirty="0" smtClean="0">
                          <a:solidFill>
                            <a:schemeClr val="tx1"/>
                          </a:solidFill>
                          <a:latin typeface="華康中黑體" pitchFamily="49" charset="-120"/>
                          <a:ea typeface="華康中黑體" pitchFamily="49" charset="-120"/>
                        </a:rPr>
                        <a:t>技術與實驗課程 </a:t>
                      </a:r>
                      <a:r>
                        <a:rPr lang="en-US" altLang="zh-TW" sz="900" b="0" dirty="0" smtClean="0">
                          <a:solidFill>
                            <a:schemeClr val="tx1"/>
                          </a:solidFill>
                          <a:latin typeface="華康中黑體" pitchFamily="49" charset="-120"/>
                          <a:ea typeface="華康中黑體" pitchFamily="49" charset="-120"/>
                        </a:rPr>
                        <a:t>(</a:t>
                      </a:r>
                      <a:r>
                        <a:rPr lang="zh-TW" altLang="en-US" sz="900" b="0" dirty="0" smtClean="0">
                          <a:solidFill>
                            <a:schemeClr val="tx1"/>
                          </a:solidFill>
                          <a:latin typeface="華康中黑體" pitchFamily="49" charset="-120"/>
                          <a:ea typeface="華康中黑體" pitchFamily="49" charset="-120"/>
                        </a:rPr>
                        <a:t>至少選</a:t>
                      </a:r>
                      <a:r>
                        <a:rPr lang="en-US" altLang="zh-TW" sz="900" b="0" dirty="0" smtClean="0">
                          <a:solidFill>
                            <a:schemeClr val="tx1"/>
                          </a:solidFill>
                          <a:latin typeface="華康中黑體" pitchFamily="49" charset="-120"/>
                          <a:ea typeface="華康中黑體" pitchFamily="49" charset="-120"/>
                        </a:rPr>
                        <a:t>5</a:t>
                      </a:r>
                      <a:r>
                        <a:rPr lang="zh-TW" altLang="en-US" sz="900" b="0" dirty="0" smtClean="0">
                          <a:solidFill>
                            <a:schemeClr val="tx1"/>
                          </a:solidFill>
                          <a:latin typeface="華康中黑體" pitchFamily="49" charset="-120"/>
                          <a:ea typeface="華康中黑體" pitchFamily="49" charset="-120"/>
                        </a:rPr>
                        <a:t>門</a:t>
                      </a:r>
                      <a:r>
                        <a:rPr lang="en-US" altLang="zh-TW" sz="900" b="0" dirty="0" smtClean="0">
                          <a:solidFill>
                            <a:schemeClr val="tx1"/>
                          </a:solidFill>
                          <a:latin typeface="華康中黑體" pitchFamily="49" charset="-120"/>
                          <a:ea typeface="華康中黑體" pitchFamily="49" charset="-120"/>
                        </a:rPr>
                        <a:t>)</a:t>
                      </a:r>
                      <a:endParaRPr lang="zh-TW" altLang="en-US" sz="900" b="0" dirty="0">
                        <a:solidFill>
                          <a:schemeClr val="tx1"/>
                        </a:solidFill>
                        <a:latin typeface="華康中黑體" pitchFamily="49" charset="-120"/>
                        <a:ea typeface="華康中黑體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293613">
                <a:tc>
                  <a:txBody>
                    <a:bodyPr/>
                    <a:lstStyle/>
                    <a:p>
                      <a:endParaRPr lang="zh-TW" altLang="en-US" sz="1800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86" name="表格 2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731490"/>
              </p:ext>
            </p:extLst>
          </p:nvPr>
        </p:nvGraphicFramePr>
        <p:xfrm>
          <a:off x="3032192" y="9016950"/>
          <a:ext cx="792088" cy="36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/>
              </a:tblGrid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2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,S</a:t>
                      </a: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R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 (</a:t>
                      </a: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1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)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800" kern="100" dirty="0" smtClean="0">
                          <a:effectLst/>
                          <a:latin typeface="+mn-lt"/>
                          <a:ea typeface="標楷體"/>
                          <a:cs typeface="Times New Roman"/>
                        </a:rPr>
                        <a:t>動物分類學實驗</a:t>
                      </a:r>
                      <a:endParaRPr lang="zh-TW" sz="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87" name="表格 2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684038"/>
              </p:ext>
            </p:extLst>
          </p:nvPr>
        </p:nvGraphicFramePr>
        <p:xfrm>
          <a:off x="3858429" y="9014963"/>
          <a:ext cx="792088" cy="36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/>
              </a:tblGrid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2,SR (1)</a:t>
                      </a:r>
                      <a:endParaRPr lang="zh-TW" altLang="zh-TW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17780" marR="17780" marT="17780" marB="1778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800" kern="100" dirty="0" smtClean="0">
                          <a:effectLst/>
                          <a:latin typeface="+mn-lt"/>
                          <a:ea typeface="標楷體"/>
                          <a:cs typeface="Times New Roman"/>
                        </a:rPr>
                        <a:t>生物化學</a:t>
                      </a:r>
                      <a:r>
                        <a:rPr lang="en-US" altLang="zh-TW" sz="800" kern="100" dirty="0" smtClean="0">
                          <a:effectLst/>
                          <a:latin typeface="+mn-lt"/>
                          <a:ea typeface="標楷體"/>
                          <a:cs typeface="Times New Roman"/>
                        </a:rPr>
                        <a:t>(</a:t>
                      </a:r>
                      <a:r>
                        <a:rPr lang="zh-TW" altLang="en-US" sz="800" kern="100" dirty="0" smtClean="0">
                          <a:effectLst/>
                          <a:latin typeface="+mn-lt"/>
                          <a:ea typeface="標楷體"/>
                          <a:cs typeface="Times New Roman"/>
                        </a:rPr>
                        <a:t>一</a:t>
                      </a:r>
                      <a:r>
                        <a:rPr lang="en-US" altLang="zh-TW" sz="800" kern="100" dirty="0" smtClean="0">
                          <a:effectLst/>
                          <a:latin typeface="+mn-lt"/>
                          <a:ea typeface="標楷體"/>
                          <a:cs typeface="Times New Roman"/>
                        </a:rPr>
                        <a:t>)</a:t>
                      </a:r>
                      <a:r>
                        <a:rPr lang="zh-TW" altLang="en-US" sz="800" kern="100" dirty="0" smtClean="0">
                          <a:effectLst/>
                          <a:latin typeface="+mn-lt"/>
                          <a:ea typeface="標楷體"/>
                          <a:cs typeface="Times New Roman"/>
                        </a:rPr>
                        <a:t>實驗</a:t>
                      </a:r>
                      <a:endParaRPr lang="zh-TW" sz="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88" name="表格 2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0933413"/>
              </p:ext>
            </p:extLst>
          </p:nvPr>
        </p:nvGraphicFramePr>
        <p:xfrm>
          <a:off x="2204440" y="9824873"/>
          <a:ext cx="792088" cy="36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/>
              </a:tblGrid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900" kern="10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2</a:t>
                      </a:r>
                      <a:r>
                        <a:rPr lang="en-US" sz="900" kern="10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,S</a:t>
                      </a:r>
                      <a:r>
                        <a:rPr lang="en-US" altLang="zh-TW" sz="900" kern="10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R</a:t>
                      </a:r>
                      <a:r>
                        <a:rPr lang="en-US" sz="900" kern="10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 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(</a:t>
                      </a: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1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)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900" kern="100" dirty="0" smtClean="0">
                          <a:effectLst/>
                          <a:latin typeface="+mn-lt"/>
                          <a:ea typeface="標楷體"/>
                          <a:cs typeface="Times New Roman"/>
                        </a:rPr>
                        <a:t>生態學實驗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89" name="表格 2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4110002"/>
              </p:ext>
            </p:extLst>
          </p:nvPr>
        </p:nvGraphicFramePr>
        <p:xfrm>
          <a:off x="1379614" y="9824874"/>
          <a:ext cx="792088" cy="36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/>
              </a:tblGrid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3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,S</a:t>
                      </a: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R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 (</a:t>
                      </a: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1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)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800" kern="100" dirty="0" smtClean="0">
                          <a:effectLst/>
                          <a:latin typeface="+mn-lt"/>
                          <a:ea typeface="標楷體"/>
                          <a:cs typeface="Times New Roman"/>
                        </a:rPr>
                        <a:t>動物組織學實驗</a:t>
                      </a:r>
                      <a:endParaRPr lang="zh-TW" sz="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90" name="表格 2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883549"/>
              </p:ext>
            </p:extLst>
          </p:nvPr>
        </p:nvGraphicFramePr>
        <p:xfrm>
          <a:off x="3857018" y="9420574"/>
          <a:ext cx="792088" cy="36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/>
              </a:tblGrid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3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,S</a:t>
                      </a: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R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 (</a:t>
                      </a: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1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)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900" kern="100" dirty="0" smtClean="0">
                          <a:effectLst/>
                          <a:latin typeface="+mn-lt"/>
                          <a:ea typeface="標楷體"/>
                          <a:cs typeface="Times New Roman"/>
                        </a:rPr>
                        <a:t>微生物學實驗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91" name="表格 2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832832"/>
              </p:ext>
            </p:extLst>
          </p:nvPr>
        </p:nvGraphicFramePr>
        <p:xfrm>
          <a:off x="4680319" y="9019310"/>
          <a:ext cx="792088" cy="36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/>
              </a:tblGrid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2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,S</a:t>
                      </a: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R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 (</a:t>
                      </a: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1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)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900" kern="100" dirty="0" smtClean="0">
                          <a:effectLst/>
                          <a:latin typeface="+mn-lt"/>
                          <a:ea typeface="標楷體"/>
                          <a:cs typeface="Times New Roman"/>
                        </a:rPr>
                        <a:t>遺傳學實驗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93" name="表格 2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831968"/>
              </p:ext>
            </p:extLst>
          </p:nvPr>
        </p:nvGraphicFramePr>
        <p:xfrm>
          <a:off x="2211662" y="9015649"/>
          <a:ext cx="792088" cy="36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/>
              </a:tblGrid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2,S</a:t>
                      </a: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R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 (</a:t>
                      </a: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1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)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800" kern="100" dirty="0" smtClean="0">
                          <a:effectLst/>
                          <a:latin typeface="+mn-lt"/>
                          <a:ea typeface="標楷體"/>
                          <a:cs typeface="Times New Roman"/>
                        </a:rPr>
                        <a:t>植物分類學實驗</a:t>
                      </a:r>
                      <a:endParaRPr lang="zh-TW" sz="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95" name="表格 2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9175748"/>
              </p:ext>
            </p:extLst>
          </p:nvPr>
        </p:nvGraphicFramePr>
        <p:xfrm>
          <a:off x="1391587" y="9424175"/>
          <a:ext cx="792088" cy="36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/>
              </a:tblGrid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3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,S</a:t>
                      </a: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R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 (</a:t>
                      </a: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1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)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800" kern="100" dirty="0" smtClean="0">
                          <a:effectLst/>
                          <a:latin typeface="+mn-lt"/>
                          <a:ea typeface="標楷體"/>
                          <a:cs typeface="Times New Roman"/>
                        </a:rPr>
                        <a:t>植物形態學實驗</a:t>
                      </a:r>
                      <a:endParaRPr lang="zh-TW" sz="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96" name="表格 2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18753"/>
              </p:ext>
            </p:extLst>
          </p:nvPr>
        </p:nvGraphicFramePr>
        <p:xfrm>
          <a:off x="1390975" y="9020221"/>
          <a:ext cx="792088" cy="36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/>
              </a:tblGrid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2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,</a:t>
                      </a: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 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S</a:t>
                      </a: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R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 (</a:t>
                      </a: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1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)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900" kern="100" dirty="0" smtClean="0">
                          <a:effectLst/>
                          <a:latin typeface="+mn-lt"/>
                          <a:ea typeface="標楷體"/>
                          <a:cs typeface="Times New Roman"/>
                        </a:rPr>
                        <a:t>生物統計實習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97" name="表格 29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8254930"/>
              </p:ext>
            </p:extLst>
          </p:nvPr>
        </p:nvGraphicFramePr>
        <p:xfrm>
          <a:off x="2211199" y="9424175"/>
          <a:ext cx="792088" cy="36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/>
              </a:tblGrid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2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,S</a:t>
                      </a: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R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 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(</a:t>
                      </a: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1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)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800" kern="100" dirty="0" smtClean="0">
                          <a:effectLst/>
                          <a:latin typeface="+mn-lt"/>
                          <a:ea typeface="標楷體"/>
                          <a:cs typeface="Times New Roman"/>
                        </a:rPr>
                        <a:t>生物化學</a:t>
                      </a:r>
                      <a:r>
                        <a:rPr lang="en-US" altLang="zh-TW" sz="800" kern="100" dirty="0" smtClean="0">
                          <a:effectLst/>
                          <a:latin typeface="+mn-lt"/>
                          <a:ea typeface="標楷體"/>
                          <a:cs typeface="Times New Roman"/>
                        </a:rPr>
                        <a:t>(</a:t>
                      </a:r>
                      <a:r>
                        <a:rPr lang="zh-TW" altLang="en-US" sz="800" kern="100" dirty="0" smtClean="0">
                          <a:effectLst/>
                          <a:latin typeface="+mn-lt"/>
                          <a:ea typeface="標楷體"/>
                          <a:cs typeface="Times New Roman"/>
                        </a:rPr>
                        <a:t>二</a:t>
                      </a:r>
                      <a:r>
                        <a:rPr lang="en-US" altLang="zh-TW" sz="800" kern="100" dirty="0" smtClean="0">
                          <a:effectLst/>
                          <a:latin typeface="+mn-lt"/>
                          <a:ea typeface="標楷體"/>
                          <a:cs typeface="Times New Roman"/>
                        </a:rPr>
                        <a:t>)</a:t>
                      </a:r>
                      <a:r>
                        <a:rPr lang="zh-TW" altLang="en-US" sz="800" kern="100" dirty="0" smtClean="0">
                          <a:effectLst/>
                          <a:latin typeface="+mn-lt"/>
                          <a:ea typeface="標楷體"/>
                          <a:cs typeface="Times New Roman"/>
                        </a:rPr>
                        <a:t>實驗</a:t>
                      </a:r>
                      <a:endParaRPr lang="zh-TW" sz="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98" name="表格 29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335519"/>
              </p:ext>
            </p:extLst>
          </p:nvPr>
        </p:nvGraphicFramePr>
        <p:xfrm>
          <a:off x="1334363" y="6316857"/>
          <a:ext cx="4176464" cy="23479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/>
              </a:tblGrid>
              <a:tr h="23904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900" b="0" dirty="0" smtClean="0">
                          <a:solidFill>
                            <a:schemeClr val="tx1"/>
                          </a:solidFill>
                          <a:latin typeface="華康中黑體" pitchFamily="49" charset="-120"/>
                          <a:ea typeface="華康中黑體" pitchFamily="49" charset="-120"/>
                        </a:rPr>
                        <a:t>專業選修</a:t>
                      </a:r>
                      <a:endParaRPr lang="zh-TW" altLang="en-US" sz="900" b="0" dirty="0">
                        <a:solidFill>
                          <a:schemeClr val="tx1"/>
                        </a:solidFill>
                        <a:latin typeface="華康中黑體" pitchFamily="49" charset="-120"/>
                        <a:ea typeface="華康中黑體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108949">
                <a:tc>
                  <a:txBody>
                    <a:bodyPr/>
                    <a:lstStyle/>
                    <a:p>
                      <a:endParaRPr lang="zh-TW" altLang="en-US" sz="1800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299" name="直線單箭頭接點 298"/>
          <p:cNvCxnSpPr>
            <a:stCxn id="272" idx="2"/>
          </p:cNvCxnSpPr>
          <p:nvPr/>
        </p:nvCxnSpPr>
        <p:spPr>
          <a:xfrm>
            <a:off x="3422595" y="10334371"/>
            <a:ext cx="6408" cy="244762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直線單箭頭接點 299"/>
          <p:cNvCxnSpPr/>
          <p:nvPr/>
        </p:nvCxnSpPr>
        <p:spPr>
          <a:xfrm flipH="1">
            <a:off x="3422595" y="10460298"/>
            <a:ext cx="2855962" cy="0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1" name="文字方塊 300"/>
          <p:cNvSpPr txBox="1"/>
          <p:nvPr/>
        </p:nvSpPr>
        <p:spPr>
          <a:xfrm>
            <a:off x="2416475" y="265554"/>
            <a:ext cx="2020638" cy="230832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900" dirty="0" smtClean="0">
                <a:solidFill>
                  <a:schemeClr val="bg1"/>
                </a:solidFill>
                <a:latin typeface="華康中黑體" pitchFamily="49" charset="-120"/>
                <a:ea typeface="華康中黑體" pitchFamily="49" charset="-120"/>
              </a:rPr>
              <a:t>新生入學 </a:t>
            </a:r>
            <a:r>
              <a:rPr lang="en-US" altLang="zh-TW" sz="900" smtClean="0">
                <a:solidFill>
                  <a:schemeClr val="bg1"/>
                </a:solidFill>
                <a:latin typeface="華康中黑體" pitchFamily="49" charset="-120"/>
                <a:ea typeface="華康中黑體" pitchFamily="49" charset="-120"/>
              </a:rPr>
              <a:t>(108</a:t>
            </a:r>
            <a:r>
              <a:rPr lang="zh-TW" altLang="en-US" sz="900" smtClean="0">
                <a:solidFill>
                  <a:schemeClr val="bg1"/>
                </a:solidFill>
                <a:latin typeface="華康中黑體" pitchFamily="49" charset="-120"/>
                <a:ea typeface="華康中黑體" pitchFamily="49" charset="-120"/>
              </a:rPr>
              <a:t>學年</a:t>
            </a:r>
            <a:r>
              <a:rPr lang="zh-TW" altLang="en-US" sz="900" dirty="0" smtClean="0">
                <a:solidFill>
                  <a:schemeClr val="bg1"/>
                </a:solidFill>
                <a:latin typeface="華康中黑體" pitchFamily="49" charset="-120"/>
                <a:ea typeface="華康中黑體" pitchFamily="49" charset="-120"/>
              </a:rPr>
              <a:t>之後入學</a:t>
            </a:r>
            <a:r>
              <a:rPr lang="en-US" altLang="zh-TW" sz="900" dirty="0" smtClean="0">
                <a:solidFill>
                  <a:schemeClr val="bg1"/>
                </a:solidFill>
                <a:latin typeface="華康中黑體" pitchFamily="49" charset="-120"/>
                <a:ea typeface="華康中黑體" pitchFamily="49" charset="-120"/>
              </a:rPr>
              <a:t>)</a:t>
            </a:r>
            <a:endParaRPr lang="zh-TW" altLang="en-US" sz="900" dirty="0">
              <a:solidFill>
                <a:schemeClr val="bg1"/>
              </a:solidFill>
              <a:latin typeface="華康中黑體" pitchFamily="49" charset="-120"/>
              <a:ea typeface="華康中黑體" pitchFamily="49" charset="-120"/>
            </a:endParaRPr>
          </a:p>
        </p:txBody>
      </p:sp>
      <p:graphicFrame>
        <p:nvGraphicFramePr>
          <p:cNvPr id="302" name="表格 30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4092331"/>
              </p:ext>
            </p:extLst>
          </p:nvPr>
        </p:nvGraphicFramePr>
        <p:xfrm>
          <a:off x="1339970" y="1340346"/>
          <a:ext cx="4177262" cy="1192188"/>
        </p:xfrm>
        <a:graphic>
          <a:graphicData uri="http://schemas.openxmlformats.org/drawingml/2006/table">
            <a:tbl>
              <a:tblPr firstRow="1" bandRow="1">
                <a:solidFill>
                  <a:srgbClr val="F8FACE"/>
                </a:solidFill>
                <a:tableStyleId>{5C22544A-7EE6-4342-B048-85BDC9FD1C3A}</a:tableStyleId>
              </a:tblPr>
              <a:tblGrid>
                <a:gridCol w="4177262"/>
              </a:tblGrid>
              <a:tr h="23120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900" b="0" dirty="0" smtClean="0">
                          <a:solidFill>
                            <a:schemeClr val="tx1"/>
                          </a:solidFill>
                          <a:latin typeface="華康中黑體" pitchFamily="49" charset="-120"/>
                          <a:ea typeface="華康中黑體" pitchFamily="49" charset="-120"/>
                        </a:rPr>
                        <a:t>一年級專業基礎必修課程</a:t>
                      </a:r>
                      <a:endParaRPr lang="zh-TW" altLang="en-US" sz="900" b="0" dirty="0">
                        <a:solidFill>
                          <a:schemeClr val="tx1"/>
                        </a:solidFill>
                        <a:latin typeface="華康中黑體" pitchFamily="49" charset="-120"/>
                        <a:ea typeface="華康中黑體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960982">
                <a:tc>
                  <a:txBody>
                    <a:bodyPr/>
                    <a:lstStyle/>
                    <a:p>
                      <a:pPr algn="ctr"/>
                      <a:endParaRPr lang="zh-TW" altLang="en-US" sz="1800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3" name="表格 3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813752"/>
              </p:ext>
            </p:extLst>
          </p:nvPr>
        </p:nvGraphicFramePr>
        <p:xfrm>
          <a:off x="116632" y="985636"/>
          <a:ext cx="936104" cy="4406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</a:tblGrid>
              <a:tr h="33828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900" b="0" dirty="0" smtClean="0">
                          <a:latin typeface="華康中黑體" pitchFamily="49" charset="-120"/>
                          <a:ea typeface="華康中黑體" pitchFamily="49" charset="-120"/>
                        </a:rPr>
                        <a:t>通識課程</a:t>
                      </a:r>
                      <a:endParaRPr lang="en-US" altLang="zh-TW" sz="900" b="0" dirty="0" smtClean="0">
                        <a:latin typeface="華康中黑體" pitchFamily="49" charset="-120"/>
                        <a:ea typeface="華康中黑體" pitchFamily="49" charset="-120"/>
                      </a:endParaRPr>
                    </a:p>
                    <a:p>
                      <a:pPr algn="ctr"/>
                      <a:r>
                        <a:rPr lang="en-US" altLang="zh-TW" sz="900" b="0" dirty="0" smtClean="0">
                          <a:latin typeface="華康中黑體" pitchFamily="49" charset="-120"/>
                          <a:ea typeface="華康中黑體" pitchFamily="49" charset="-120"/>
                        </a:rPr>
                        <a:t>(32</a:t>
                      </a:r>
                      <a:r>
                        <a:rPr lang="zh-TW" altLang="en-US" sz="900" b="0" dirty="0" smtClean="0">
                          <a:latin typeface="華康中黑體" pitchFamily="49" charset="-120"/>
                          <a:ea typeface="華康中黑體" pitchFamily="49" charset="-120"/>
                        </a:rPr>
                        <a:t>學分</a:t>
                      </a:r>
                      <a:r>
                        <a:rPr lang="en-US" altLang="zh-TW" sz="900" b="0" dirty="0" smtClean="0">
                          <a:latin typeface="華康中黑體" pitchFamily="49" charset="-120"/>
                          <a:ea typeface="華康中黑體" pitchFamily="49" charset="-120"/>
                        </a:rPr>
                        <a:t>)</a:t>
                      </a:r>
                      <a:endParaRPr lang="zh-TW" altLang="en-US" sz="900" b="0" dirty="0">
                        <a:latin typeface="華康中黑體" pitchFamily="49" charset="-120"/>
                        <a:ea typeface="華康中黑體" pitchFamily="49" charset="-12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040915">
                <a:tc>
                  <a:txBody>
                    <a:bodyPr/>
                    <a:lstStyle/>
                    <a:p>
                      <a:endParaRPr lang="zh-TW" altLang="en-US" sz="900" dirty="0">
                        <a:latin typeface="華康中黑體" pitchFamily="49" charset="-120"/>
                        <a:ea typeface="華康中黑體" pitchFamily="49" charset="-12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04" name="表格 30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626880"/>
              </p:ext>
            </p:extLst>
          </p:nvPr>
        </p:nvGraphicFramePr>
        <p:xfrm>
          <a:off x="5690333" y="984447"/>
          <a:ext cx="1089450" cy="21048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9450"/>
              </a:tblGrid>
              <a:tr h="37097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900" b="0" dirty="0" smtClean="0">
                          <a:solidFill>
                            <a:schemeClr val="tx1"/>
                          </a:solidFill>
                          <a:latin typeface="華康中黑體" pitchFamily="49" charset="-120"/>
                          <a:ea typeface="華康中黑體" pitchFamily="49" charset="-120"/>
                        </a:rPr>
                        <a:t>跨系、跨領域選修</a:t>
                      </a:r>
                      <a:endParaRPr lang="en-US" altLang="zh-TW" sz="900" b="0" dirty="0" smtClean="0">
                        <a:solidFill>
                          <a:schemeClr val="tx1"/>
                        </a:solidFill>
                        <a:latin typeface="華康中黑體" pitchFamily="49" charset="-120"/>
                        <a:ea typeface="華康中黑體" pitchFamily="49" charset="-120"/>
                      </a:endParaRPr>
                    </a:p>
                    <a:p>
                      <a:pPr algn="ctr"/>
                      <a:r>
                        <a:rPr lang="zh-TW" altLang="en-US" sz="900" b="0" dirty="0" smtClean="0">
                          <a:solidFill>
                            <a:schemeClr val="tx1"/>
                          </a:solidFill>
                          <a:latin typeface="華康中黑體" pitchFamily="49" charset="-120"/>
                          <a:ea typeface="華康中黑體" pitchFamily="49" charset="-120"/>
                        </a:rPr>
                        <a:t>課程</a:t>
                      </a:r>
                      <a:endParaRPr lang="zh-TW" altLang="en-US" sz="900" b="0" dirty="0">
                        <a:solidFill>
                          <a:schemeClr val="tx1"/>
                        </a:solidFill>
                        <a:latin typeface="華康中黑體" pitchFamily="49" charset="-120"/>
                        <a:ea typeface="華康中黑體" pitchFamily="49" charset="-120"/>
                      </a:endParaRPr>
                    </a:p>
                  </a:txBody>
                  <a:tcPr marL="0" marR="0">
                    <a:lnL w="1905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297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900" kern="100" dirty="0">
                          <a:effectLst/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跨領域學程</a:t>
                      </a:r>
                      <a:endParaRPr lang="zh-TW" sz="12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97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9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專業學分學程</a:t>
                      </a:r>
                      <a:endParaRPr lang="zh-TW" sz="9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97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900" kern="100" dirty="0">
                          <a:effectLst/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輔系</a:t>
                      </a:r>
                      <a:endParaRPr lang="zh-TW" sz="12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97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900" kern="100" dirty="0">
                          <a:effectLst/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雙學位</a:t>
                      </a:r>
                      <a:endParaRPr lang="zh-TW" sz="12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148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外系課程</a:t>
                      </a:r>
                      <a:endParaRPr lang="en-US" altLang="zh-TW" sz="9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(</a:t>
                      </a:r>
                      <a:r>
                        <a:rPr lang="zh-TW" altLang="en-US" sz="8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需本系承認之課程，且最多僅能採計</a:t>
                      </a:r>
                      <a:r>
                        <a:rPr lang="en-US" altLang="zh-TW" sz="8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18</a:t>
                      </a:r>
                      <a:r>
                        <a:rPr lang="zh-TW" altLang="en-US" sz="8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學分納於畢業學分中</a:t>
                      </a:r>
                      <a:r>
                        <a:rPr lang="en-US" altLang="zh-TW" sz="8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)</a:t>
                      </a:r>
                      <a:endParaRPr lang="zh-TW" altLang="zh-TW" sz="8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72000" marR="72000" marT="72000" marB="72000" anchor="ctr">
                    <a:lnL w="1905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05" name="表格 3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2420196"/>
              </p:ext>
            </p:extLst>
          </p:nvPr>
        </p:nvGraphicFramePr>
        <p:xfrm>
          <a:off x="3469918" y="2956676"/>
          <a:ext cx="864096" cy="32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</a:tblGrid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b="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2,R (2)</a:t>
                      </a:r>
                      <a:endParaRPr lang="zh-TW" sz="1200" b="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17780" marB="17780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900" b="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生物文獻導讀</a:t>
                      </a:r>
                      <a:endParaRPr lang="zh-TW" sz="1200" b="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17780" marB="17780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06" name="表格 30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7300680"/>
              </p:ext>
            </p:extLst>
          </p:nvPr>
        </p:nvGraphicFramePr>
        <p:xfrm>
          <a:off x="1443487" y="3715386"/>
          <a:ext cx="957184" cy="329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7184"/>
              </a:tblGrid>
              <a:tr h="164614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b="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4,R (2)</a:t>
                      </a:r>
                      <a:endParaRPr lang="zh-TW" sz="1200" b="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17780" marB="17780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64614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900" b="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專題研究</a:t>
                      </a:r>
                      <a:endParaRPr lang="zh-TW" sz="1200" b="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17780" marB="17780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07" name="表格 30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66173"/>
              </p:ext>
            </p:extLst>
          </p:nvPr>
        </p:nvGraphicFramePr>
        <p:xfrm>
          <a:off x="3465713" y="3328077"/>
          <a:ext cx="868119" cy="333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8119"/>
              </a:tblGrid>
              <a:tr h="166921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b="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3,R </a:t>
                      </a:r>
                      <a:r>
                        <a:rPr lang="en-US" sz="900" b="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(1,1)</a:t>
                      </a:r>
                      <a:endParaRPr lang="zh-TW" sz="1200" b="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17780" marB="17780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66921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900" b="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專題</a:t>
                      </a:r>
                      <a:r>
                        <a:rPr lang="zh-TW" sz="900" b="0" kern="10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討論</a:t>
                      </a:r>
                      <a:r>
                        <a:rPr lang="en-US" altLang="zh-TW" sz="900" b="0" kern="10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(</a:t>
                      </a:r>
                      <a:r>
                        <a:rPr lang="zh-TW" altLang="en-US" sz="900" b="0" kern="10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一</a:t>
                      </a:r>
                      <a:r>
                        <a:rPr lang="en-US" altLang="zh-TW" sz="900" b="0" kern="10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)(</a:t>
                      </a:r>
                      <a:r>
                        <a:rPr lang="zh-TW" altLang="en-US" sz="900" b="0" kern="10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二</a:t>
                      </a:r>
                      <a:r>
                        <a:rPr lang="en-US" altLang="zh-TW" sz="900" b="0" kern="10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)</a:t>
                      </a:r>
                      <a:endParaRPr lang="zh-TW" sz="1200" b="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17780" marB="17780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08" name="表格 30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015576"/>
              </p:ext>
            </p:extLst>
          </p:nvPr>
        </p:nvGraphicFramePr>
        <p:xfrm>
          <a:off x="2501557" y="2962427"/>
          <a:ext cx="864096" cy="32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</a:tblGrid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b="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2,R (3)</a:t>
                      </a:r>
                      <a:endParaRPr lang="zh-TW" sz="1200" b="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17780" marB="17780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900" b="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生物統計學</a:t>
                      </a:r>
                      <a:endParaRPr lang="zh-TW" sz="1200" b="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17780" marB="17780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09" name="表格 3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191712"/>
              </p:ext>
            </p:extLst>
          </p:nvPr>
        </p:nvGraphicFramePr>
        <p:xfrm>
          <a:off x="2501557" y="3337373"/>
          <a:ext cx="864096" cy="3283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</a:tblGrid>
              <a:tr h="165733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900" b="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2</a:t>
                      </a:r>
                      <a:r>
                        <a:rPr lang="en-US" sz="900" b="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,R </a:t>
                      </a:r>
                      <a:r>
                        <a:rPr lang="en-US" sz="900" b="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(3)</a:t>
                      </a:r>
                      <a:endParaRPr lang="zh-TW" sz="1200" b="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17780" marB="17780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62572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900" b="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生態學</a:t>
                      </a:r>
                      <a:endParaRPr lang="zh-TW" sz="1200" b="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17780" marB="17780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10" name="表格 30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703094"/>
              </p:ext>
            </p:extLst>
          </p:nvPr>
        </p:nvGraphicFramePr>
        <p:xfrm>
          <a:off x="1449238" y="3337445"/>
          <a:ext cx="946264" cy="32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6264"/>
              </a:tblGrid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b="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2,R </a:t>
                      </a:r>
                      <a:r>
                        <a:rPr lang="en-US" sz="900" b="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(3)</a:t>
                      </a:r>
                      <a:endParaRPr lang="zh-TW" sz="1200" b="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17780" marB="1778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900" b="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遺傳學</a:t>
                      </a:r>
                      <a:endParaRPr lang="zh-TW" sz="1200" b="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17780" marB="1778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11" name="表格 3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443758"/>
              </p:ext>
            </p:extLst>
          </p:nvPr>
        </p:nvGraphicFramePr>
        <p:xfrm>
          <a:off x="1455274" y="2967107"/>
          <a:ext cx="943169" cy="32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3169"/>
              </a:tblGrid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b="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2,</a:t>
                      </a:r>
                      <a:r>
                        <a:rPr lang="en-US" sz="900" b="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R</a:t>
                      </a:r>
                      <a:r>
                        <a:rPr lang="en-US" sz="900" b="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 </a:t>
                      </a:r>
                      <a:r>
                        <a:rPr lang="en-US" sz="900" b="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(</a:t>
                      </a:r>
                      <a:r>
                        <a:rPr lang="en-US" sz="900" b="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3)</a:t>
                      </a:r>
                      <a:endParaRPr lang="zh-TW" sz="1200" b="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17780" marB="17780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900" b="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生物化學</a:t>
                      </a:r>
                      <a:r>
                        <a:rPr lang="en-US" sz="800" b="0" kern="100" dirty="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(</a:t>
                      </a:r>
                      <a:r>
                        <a:rPr lang="zh-TW" sz="800" b="0" kern="10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一</a:t>
                      </a:r>
                      <a:r>
                        <a:rPr lang="en-US" altLang="zh-TW" sz="800" b="0" kern="10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)</a:t>
                      </a:r>
                      <a:endParaRPr lang="zh-TW" sz="1200" b="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17780" marB="17780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12" name="表格 3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750618"/>
              </p:ext>
            </p:extLst>
          </p:nvPr>
        </p:nvGraphicFramePr>
        <p:xfrm>
          <a:off x="3967090" y="1679978"/>
          <a:ext cx="1118093" cy="32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8093"/>
              </a:tblGrid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b="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1,R </a:t>
                      </a:r>
                      <a:r>
                        <a:rPr lang="en-US" sz="900" b="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(</a:t>
                      </a:r>
                      <a:r>
                        <a:rPr lang="en-US" altLang="zh-TW" sz="900" b="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3</a:t>
                      </a:r>
                      <a:r>
                        <a:rPr lang="en-US" sz="900" b="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)</a:t>
                      </a:r>
                      <a:endParaRPr lang="zh-TW" sz="1200" b="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17780" marB="17780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900" b="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微積分</a:t>
                      </a:r>
                      <a:endParaRPr lang="zh-TW" sz="1200" b="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17780" marB="17780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13" name="表格 3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0918608"/>
              </p:ext>
            </p:extLst>
          </p:nvPr>
        </p:nvGraphicFramePr>
        <p:xfrm>
          <a:off x="3967178" y="2080962"/>
          <a:ext cx="1119487" cy="32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9487"/>
              </a:tblGrid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b="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1,R </a:t>
                      </a:r>
                      <a:r>
                        <a:rPr lang="en-US" sz="900" b="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(</a:t>
                      </a:r>
                      <a:r>
                        <a:rPr lang="en-US" altLang="zh-TW" sz="900" b="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4</a:t>
                      </a:r>
                      <a:r>
                        <a:rPr lang="en-US" sz="900" b="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)</a:t>
                      </a:r>
                      <a:endParaRPr lang="zh-TW" sz="1200" b="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17780" marB="17780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900" b="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普通</a:t>
                      </a:r>
                      <a:r>
                        <a:rPr lang="zh-TW" sz="900" b="0" kern="10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物理學</a:t>
                      </a:r>
                      <a:endParaRPr lang="zh-TW" sz="1200" b="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17780" marB="17780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14" name="表格 3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8181798"/>
              </p:ext>
            </p:extLst>
          </p:nvPr>
        </p:nvGraphicFramePr>
        <p:xfrm>
          <a:off x="1483416" y="2088194"/>
          <a:ext cx="1150723" cy="32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0723"/>
              </a:tblGrid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b="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1,R </a:t>
                      </a:r>
                      <a:r>
                        <a:rPr lang="en-US" sz="900" b="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(</a:t>
                      </a:r>
                      <a:r>
                        <a:rPr lang="en-US" altLang="zh-TW" sz="900" b="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3</a:t>
                      </a:r>
                      <a:r>
                        <a:rPr lang="en-US" sz="900" b="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/</a:t>
                      </a:r>
                      <a:r>
                        <a:rPr lang="en-US" altLang="zh-TW" sz="900" b="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1</a:t>
                      </a:r>
                      <a:r>
                        <a:rPr lang="en-US" sz="900" b="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)</a:t>
                      </a:r>
                      <a:endParaRPr lang="zh-TW" sz="1200" b="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17780" marB="17780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900" b="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普通化學</a:t>
                      </a:r>
                      <a:r>
                        <a:rPr lang="en-US" sz="900" b="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/</a:t>
                      </a:r>
                      <a:r>
                        <a:rPr lang="zh-TW" sz="900" b="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實驗</a:t>
                      </a:r>
                      <a:endParaRPr lang="zh-TW" sz="1200" b="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17780" marB="17780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15" name="表格 3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042847"/>
              </p:ext>
            </p:extLst>
          </p:nvPr>
        </p:nvGraphicFramePr>
        <p:xfrm>
          <a:off x="2743348" y="1678586"/>
          <a:ext cx="1117700" cy="32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7700"/>
              </a:tblGrid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b="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1,R (6/2)</a:t>
                      </a:r>
                      <a:endParaRPr lang="zh-TW" sz="1200" b="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17780" marB="17780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900" b="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普通生物學</a:t>
                      </a:r>
                      <a:r>
                        <a:rPr lang="en-US" sz="900" b="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/</a:t>
                      </a:r>
                      <a:r>
                        <a:rPr lang="zh-TW" sz="900" b="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實驗</a:t>
                      </a:r>
                      <a:endParaRPr lang="zh-TW" sz="1200" b="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17780" marB="17780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16" name="表格 3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39724"/>
              </p:ext>
            </p:extLst>
          </p:nvPr>
        </p:nvGraphicFramePr>
        <p:xfrm>
          <a:off x="1339665" y="4148772"/>
          <a:ext cx="4176464" cy="2081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/>
              </a:tblGrid>
              <a:tr h="24594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900" b="0" dirty="0" smtClean="0">
                          <a:solidFill>
                            <a:schemeClr val="tx1"/>
                          </a:solidFill>
                          <a:latin typeface="華康中黑體" pitchFamily="49" charset="-120"/>
                          <a:ea typeface="華康中黑體" pitchFamily="49" charset="-120"/>
                        </a:rPr>
                        <a:t>二</a:t>
                      </a:r>
                      <a:r>
                        <a:rPr lang="en-US" altLang="zh-TW" sz="900" b="0" dirty="0" smtClean="0">
                          <a:solidFill>
                            <a:schemeClr val="tx1"/>
                          </a:solidFill>
                          <a:latin typeface="華康中黑體" pitchFamily="49" charset="-120"/>
                          <a:ea typeface="華康中黑體" pitchFamily="49" charset="-120"/>
                        </a:rPr>
                        <a:t>~</a:t>
                      </a:r>
                      <a:r>
                        <a:rPr lang="zh-TW" altLang="en-US" sz="900" b="0" dirty="0" smtClean="0">
                          <a:solidFill>
                            <a:schemeClr val="tx1"/>
                          </a:solidFill>
                          <a:latin typeface="華康中黑體" pitchFamily="49" charset="-120"/>
                          <a:ea typeface="華康中黑體" pitchFamily="49" charset="-120"/>
                        </a:rPr>
                        <a:t>四年級核心學群選擇性必修課程</a:t>
                      </a:r>
                      <a:endParaRPr lang="zh-TW" altLang="en-US" sz="900" b="0" dirty="0">
                        <a:solidFill>
                          <a:schemeClr val="tx1"/>
                        </a:solidFill>
                        <a:latin typeface="華康中黑體" pitchFamily="49" charset="-120"/>
                        <a:ea typeface="華康中黑體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835203">
                <a:tc>
                  <a:txBody>
                    <a:bodyPr/>
                    <a:lstStyle/>
                    <a:p>
                      <a:endParaRPr lang="zh-TW" altLang="en-US" sz="1800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7" name="表格 3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638903"/>
              </p:ext>
            </p:extLst>
          </p:nvPr>
        </p:nvGraphicFramePr>
        <p:xfrm>
          <a:off x="1412776" y="4504579"/>
          <a:ext cx="1940017" cy="1653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0017"/>
              </a:tblGrid>
              <a:tr h="28517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800" b="0" dirty="0" smtClean="0">
                          <a:latin typeface="華康中黑體" pitchFamily="49" charset="-120"/>
                          <a:ea typeface="華康中黑體" pitchFamily="49" charset="-120"/>
                        </a:rPr>
                        <a:t>分子與細胞生物學群</a:t>
                      </a:r>
                      <a:endParaRPr lang="en-US" altLang="zh-TW" sz="800" b="0" dirty="0" smtClean="0">
                        <a:latin typeface="華康中黑體" pitchFamily="49" charset="-120"/>
                        <a:ea typeface="華康中黑體" pitchFamily="49" charset="-120"/>
                      </a:endParaRPr>
                    </a:p>
                    <a:p>
                      <a:pPr algn="ctr"/>
                      <a:r>
                        <a:rPr lang="en-US" altLang="zh-TW" sz="800" b="0" dirty="0" smtClean="0">
                          <a:latin typeface="華康中黑體" pitchFamily="49" charset="-120"/>
                          <a:ea typeface="華康中黑體" pitchFamily="49" charset="-120"/>
                        </a:rPr>
                        <a:t>(</a:t>
                      </a:r>
                      <a:r>
                        <a:rPr lang="zh-TW" altLang="en-US" sz="800" b="0" dirty="0" smtClean="0">
                          <a:latin typeface="華康中黑體" pitchFamily="49" charset="-120"/>
                          <a:ea typeface="華康中黑體" pitchFamily="49" charset="-120"/>
                        </a:rPr>
                        <a:t>至少選修</a:t>
                      </a:r>
                      <a:r>
                        <a:rPr lang="en-US" altLang="zh-TW" sz="800" b="0" dirty="0" smtClean="0">
                          <a:latin typeface="華康中黑體" pitchFamily="49" charset="-120"/>
                          <a:ea typeface="華康中黑體" pitchFamily="49" charset="-120"/>
                        </a:rPr>
                        <a:t>2</a:t>
                      </a:r>
                      <a:r>
                        <a:rPr lang="zh-TW" altLang="en-US" sz="800" b="0" dirty="0" smtClean="0">
                          <a:latin typeface="華康中黑體" pitchFamily="49" charset="-120"/>
                          <a:ea typeface="華康中黑體" pitchFamily="49" charset="-120"/>
                        </a:rPr>
                        <a:t>門</a:t>
                      </a:r>
                      <a:r>
                        <a:rPr lang="en-US" altLang="zh-TW" sz="800" b="0" dirty="0" smtClean="0">
                          <a:latin typeface="華康中黑體" pitchFamily="49" charset="-120"/>
                          <a:ea typeface="華康中黑體" pitchFamily="49" charset="-120"/>
                        </a:rPr>
                        <a:t>)</a:t>
                      </a:r>
                      <a:endParaRPr lang="zh-TW" altLang="en-US" sz="800" b="0" dirty="0">
                        <a:latin typeface="華康中黑體" pitchFamily="49" charset="-120"/>
                        <a:ea typeface="華康中黑體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318048">
                <a:tc>
                  <a:txBody>
                    <a:bodyPr/>
                    <a:lstStyle/>
                    <a:p>
                      <a:endParaRPr lang="zh-TW" altLang="en-US" sz="1800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8" name="表格 3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3180405"/>
              </p:ext>
            </p:extLst>
          </p:nvPr>
        </p:nvGraphicFramePr>
        <p:xfrm>
          <a:off x="3501008" y="4501723"/>
          <a:ext cx="1935810" cy="1656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5810"/>
              </a:tblGrid>
              <a:tr h="35152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800" b="0" dirty="0" smtClean="0">
                          <a:latin typeface="華康中黑體" pitchFamily="49" charset="-120"/>
                          <a:ea typeface="華康中黑體" pitchFamily="49" charset="-120"/>
                        </a:rPr>
                        <a:t>生態與演化學群</a:t>
                      </a:r>
                      <a:endParaRPr lang="en-US" altLang="zh-TW" sz="800" b="0" dirty="0" smtClean="0">
                        <a:latin typeface="華康中黑體" pitchFamily="49" charset="-120"/>
                        <a:ea typeface="華康中黑體" pitchFamily="49" charset="-120"/>
                      </a:endParaRPr>
                    </a:p>
                    <a:p>
                      <a:pPr algn="ctr"/>
                      <a:r>
                        <a:rPr lang="en-US" altLang="zh-TW" sz="800" b="0" dirty="0" smtClean="0">
                          <a:latin typeface="華康中黑體" pitchFamily="49" charset="-120"/>
                          <a:ea typeface="華康中黑體" pitchFamily="49" charset="-120"/>
                        </a:rPr>
                        <a:t>(</a:t>
                      </a:r>
                      <a:r>
                        <a:rPr lang="zh-TW" altLang="en-US" sz="800" b="0" dirty="0" smtClean="0">
                          <a:latin typeface="華康中黑體" pitchFamily="49" charset="-120"/>
                          <a:ea typeface="華康中黑體" pitchFamily="49" charset="-120"/>
                        </a:rPr>
                        <a:t>至少選修</a:t>
                      </a:r>
                      <a:r>
                        <a:rPr lang="en-US" altLang="zh-TW" sz="800" b="0" dirty="0" smtClean="0">
                          <a:latin typeface="華康中黑體" pitchFamily="49" charset="-120"/>
                          <a:ea typeface="華康中黑體" pitchFamily="49" charset="-120"/>
                        </a:rPr>
                        <a:t>2</a:t>
                      </a:r>
                      <a:r>
                        <a:rPr lang="zh-TW" altLang="en-US" sz="800" b="0" dirty="0" smtClean="0">
                          <a:latin typeface="華康中黑體" pitchFamily="49" charset="-120"/>
                          <a:ea typeface="華康中黑體" pitchFamily="49" charset="-120"/>
                        </a:rPr>
                        <a:t>門</a:t>
                      </a:r>
                      <a:r>
                        <a:rPr lang="en-US" altLang="zh-TW" sz="800" b="0" dirty="0" smtClean="0">
                          <a:latin typeface="華康中黑體" pitchFamily="49" charset="-120"/>
                          <a:ea typeface="華康中黑體" pitchFamily="49" charset="-120"/>
                        </a:rPr>
                        <a:t>)</a:t>
                      </a:r>
                      <a:endParaRPr lang="zh-TW" altLang="en-US" sz="800" b="0" dirty="0">
                        <a:latin typeface="華康中黑體" pitchFamily="49" charset="-120"/>
                        <a:ea typeface="華康中黑體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304657">
                <a:tc>
                  <a:txBody>
                    <a:bodyPr/>
                    <a:lstStyle/>
                    <a:p>
                      <a:endParaRPr lang="zh-TW" altLang="en-US" sz="1800" dirty="0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20" name="表格 3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359393"/>
              </p:ext>
            </p:extLst>
          </p:nvPr>
        </p:nvGraphicFramePr>
        <p:xfrm>
          <a:off x="4689284" y="6995243"/>
          <a:ext cx="792088" cy="36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/>
              </a:tblGrid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4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,S </a:t>
                      </a:r>
                      <a:r>
                        <a:rPr lang="en-US" sz="90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(2)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90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胚胎學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21" name="表格 3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624620"/>
              </p:ext>
            </p:extLst>
          </p:nvPr>
        </p:nvGraphicFramePr>
        <p:xfrm>
          <a:off x="1373657" y="7401675"/>
          <a:ext cx="792088" cy="36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/>
              </a:tblGrid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4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,S </a:t>
                      </a:r>
                      <a:r>
                        <a:rPr lang="en-US" sz="90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(2)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17780" marB="1778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zh-TW" sz="90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神經</a:t>
                      </a:r>
                      <a:r>
                        <a:rPr lang="zh-TW" sz="900" kern="10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科學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22" name="表格 3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960403"/>
              </p:ext>
            </p:extLst>
          </p:nvPr>
        </p:nvGraphicFramePr>
        <p:xfrm>
          <a:off x="2455279" y="5737120"/>
          <a:ext cx="792088" cy="36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/>
              </a:tblGrid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4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,</a:t>
                      </a: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 S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R </a:t>
                      </a:r>
                      <a:r>
                        <a:rPr lang="en-US" sz="90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(3)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90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分子生物學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23" name="表格 3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905924"/>
              </p:ext>
            </p:extLst>
          </p:nvPr>
        </p:nvGraphicFramePr>
        <p:xfrm>
          <a:off x="2455279" y="5335834"/>
          <a:ext cx="792088" cy="36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/>
              </a:tblGrid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4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,</a:t>
                      </a: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 S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R </a:t>
                      </a:r>
                      <a:r>
                        <a:rPr lang="en-US" sz="90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(2)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90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免疫學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24" name="表格 3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4907326"/>
              </p:ext>
            </p:extLst>
          </p:nvPr>
        </p:nvGraphicFramePr>
        <p:xfrm>
          <a:off x="2455279" y="4934270"/>
          <a:ext cx="792088" cy="36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/>
              </a:tblGrid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4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,</a:t>
                      </a: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 S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R </a:t>
                      </a:r>
                      <a:r>
                        <a:rPr lang="en-US" sz="90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(3)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90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生物技術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25" name="表格 3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7346716"/>
              </p:ext>
            </p:extLst>
          </p:nvPr>
        </p:nvGraphicFramePr>
        <p:xfrm>
          <a:off x="1532155" y="5737667"/>
          <a:ext cx="792088" cy="36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/>
              </a:tblGrid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2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,</a:t>
                      </a: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 S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R </a:t>
                      </a:r>
                      <a:r>
                        <a:rPr lang="en-US" sz="90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(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3)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90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生物化學</a:t>
                      </a:r>
                      <a:r>
                        <a:rPr lang="en-US" sz="90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 (</a:t>
                      </a:r>
                      <a:r>
                        <a:rPr lang="zh-TW" sz="90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二</a:t>
                      </a:r>
                      <a:r>
                        <a:rPr lang="en-US" sz="90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)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26" name="表格 3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113530"/>
              </p:ext>
            </p:extLst>
          </p:nvPr>
        </p:nvGraphicFramePr>
        <p:xfrm>
          <a:off x="1532155" y="5336381"/>
          <a:ext cx="792088" cy="36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/>
              </a:tblGrid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3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,</a:t>
                      </a: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 S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R </a:t>
                      </a:r>
                      <a:r>
                        <a:rPr lang="en-US" sz="90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(3)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90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細胞生物學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27" name="表格 3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5068165"/>
              </p:ext>
            </p:extLst>
          </p:nvPr>
        </p:nvGraphicFramePr>
        <p:xfrm>
          <a:off x="1532155" y="4934817"/>
          <a:ext cx="792088" cy="36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/>
              </a:tblGrid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3,</a:t>
                      </a: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S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R </a:t>
                      </a:r>
                      <a:r>
                        <a:rPr lang="en-US" sz="90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(3)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90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微生物學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28" name="表格 3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8275866"/>
              </p:ext>
            </p:extLst>
          </p:nvPr>
        </p:nvGraphicFramePr>
        <p:xfrm>
          <a:off x="3616269" y="4934133"/>
          <a:ext cx="792088" cy="36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/>
              </a:tblGrid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2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,</a:t>
                      </a: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 S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R </a:t>
                      </a:r>
                      <a:r>
                        <a:rPr lang="en-US" sz="90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(2)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90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植物分類學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29" name="表格 3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3325871"/>
              </p:ext>
            </p:extLst>
          </p:nvPr>
        </p:nvGraphicFramePr>
        <p:xfrm>
          <a:off x="2206125" y="7408703"/>
          <a:ext cx="792088" cy="36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/>
              </a:tblGrid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新細明體"/>
                          <a:cs typeface="Arial" pitchFamily="34" charset="0"/>
                        </a:rPr>
                        <a:t>4</a:t>
                      </a:r>
                      <a:r>
                        <a:rPr lang="en-US" sz="90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,S (2)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90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幹細胞生物學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30" name="表格 3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293224"/>
              </p:ext>
            </p:extLst>
          </p:nvPr>
        </p:nvGraphicFramePr>
        <p:xfrm>
          <a:off x="3864246" y="6995922"/>
          <a:ext cx="792088" cy="36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/>
              </a:tblGrid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4,S (2)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90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蛋白質體學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31" name="表格 3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574547"/>
              </p:ext>
            </p:extLst>
          </p:nvPr>
        </p:nvGraphicFramePr>
        <p:xfrm>
          <a:off x="3040205" y="7410142"/>
          <a:ext cx="792088" cy="36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/>
              </a:tblGrid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4,S (2)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90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生物資訊學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32" name="表格 3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9418679"/>
              </p:ext>
            </p:extLst>
          </p:nvPr>
        </p:nvGraphicFramePr>
        <p:xfrm>
          <a:off x="3861655" y="7412881"/>
          <a:ext cx="792088" cy="36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/>
              </a:tblGrid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4,S (2)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90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基因體學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33" name="表格 3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3692"/>
              </p:ext>
            </p:extLst>
          </p:nvPr>
        </p:nvGraphicFramePr>
        <p:xfrm>
          <a:off x="4552373" y="5334068"/>
          <a:ext cx="792088" cy="36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/>
              </a:tblGrid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3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,</a:t>
                      </a: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 S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R (</a:t>
                      </a: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3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)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90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演化生物學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34" name="表格 3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310918"/>
              </p:ext>
            </p:extLst>
          </p:nvPr>
        </p:nvGraphicFramePr>
        <p:xfrm>
          <a:off x="3613273" y="5741747"/>
          <a:ext cx="792088" cy="36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/>
              </a:tblGrid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3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,</a:t>
                      </a: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 S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R </a:t>
                      </a:r>
                      <a:r>
                        <a:rPr lang="en-US" sz="90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(2)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90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動物組織學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35" name="表格 3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500469"/>
              </p:ext>
            </p:extLst>
          </p:nvPr>
        </p:nvGraphicFramePr>
        <p:xfrm>
          <a:off x="4552373" y="4928020"/>
          <a:ext cx="792088" cy="36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/>
              </a:tblGrid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2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,</a:t>
                      </a: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 S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R </a:t>
                      </a:r>
                      <a:r>
                        <a:rPr lang="en-US" sz="90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(2)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90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動物分類學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36" name="表格 3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904119"/>
              </p:ext>
            </p:extLst>
          </p:nvPr>
        </p:nvGraphicFramePr>
        <p:xfrm>
          <a:off x="3616269" y="5330089"/>
          <a:ext cx="792088" cy="36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/>
              </a:tblGrid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3,</a:t>
                      </a: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 S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R (</a:t>
                      </a: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2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)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900" kern="10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植物形態學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37" name="表格 3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396875"/>
              </p:ext>
            </p:extLst>
          </p:nvPr>
        </p:nvGraphicFramePr>
        <p:xfrm>
          <a:off x="3039715" y="6585228"/>
          <a:ext cx="792088" cy="3611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/>
              </a:tblGrid>
              <a:tr h="185009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3,S (2)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76186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70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生物多樣性與保育</a:t>
                      </a:r>
                      <a:endParaRPr lang="zh-TW" sz="7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38" name="表格 3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3092012"/>
              </p:ext>
            </p:extLst>
          </p:nvPr>
        </p:nvGraphicFramePr>
        <p:xfrm>
          <a:off x="2215090" y="6586959"/>
          <a:ext cx="792088" cy="36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/>
              </a:tblGrid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2,S (2)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80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兩棲爬行動物學</a:t>
                      </a:r>
                      <a:endParaRPr lang="zh-TW" sz="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39" name="表格 3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065323"/>
              </p:ext>
            </p:extLst>
          </p:nvPr>
        </p:nvGraphicFramePr>
        <p:xfrm>
          <a:off x="1382622" y="6997051"/>
          <a:ext cx="792088" cy="36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/>
              </a:tblGrid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3,S </a:t>
                      </a:r>
                      <a:r>
                        <a:rPr lang="en-US" sz="90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(2)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7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海洋生物學與實習</a:t>
                      </a:r>
                      <a:endParaRPr lang="zh-TW" sz="7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40" name="表格 3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4682406"/>
              </p:ext>
            </p:extLst>
          </p:nvPr>
        </p:nvGraphicFramePr>
        <p:xfrm>
          <a:off x="3861048" y="6585826"/>
          <a:ext cx="792088" cy="36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/>
              </a:tblGrid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3,</a:t>
                      </a: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 S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R (</a:t>
                      </a: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3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)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90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植物生態學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41" name="表格 3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047264"/>
              </p:ext>
            </p:extLst>
          </p:nvPr>
        </p:nvGraphicFramePr>
        <p:xfrm>
          <a:off x="4684887" y="6586531"/>
          <a:ext cx="792088" cy="36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/>
              </a:tblGrid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3,S (2)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90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脊椎動物學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42" name="表格 3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8699393"/>
              </p:ext>
            </p:extLst>
          </p:nvPr>
        </p:nvGraphicFramePr>
        <p:xfrm>
          <a:off x="1391587" y="6586959"/>
          <a:ext cx="792088" cy="360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/>
              </a:tblGrid>
              <a:tr h="18002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2,S (2)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8002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90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無脊椎動物學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43" name="表格 3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535699"/>
              </p:ext>
            </p:extLst>
          </p:nvPr>
        </p:nvGraphicFramePr>
        <p:xfrm>
          <a:off x="3032959" y="8236187"/>
          <a:ext cx="792088" cy="36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/>
              </a:tblGrid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4,S (3)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90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動物行為學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44" name="表格 3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3234950"/>
              </p:ext>
            </p:extLst>
          </p:nvPr>
        </p:nvGraphicFramePr>
        <p:xfrm>
          <a:off x="188640" y="3042981"/>
          <a:ext cx="792088" cy="452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/>
              </a:tblGrid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Q,R (4)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17780" marB="17780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900" kern="100" dirty="0">
                          <a:effectLst/>
                          <a:latin typeface="Arial"/>
                          <a:ea typeface="標楷體"/>
                          <a:cs typeface="Arial"/>
                        </a:rPr>
                        <a:t>社會科學領域通識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17780" marB="17780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45" name="表格 3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667653"/>
              </p:ext>
            </p:extLst>
          </p:nvPr>
        </p:nvGraphicFramePr>
        <p:xfrm>
          <a:off x="188640" y="2538925"/>
          <a:ext cx="792088" cy="452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/>
              </a:tblGrid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Q,R 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(</a:t>
                      </a: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4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)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17780" marB="17780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900" kern="100" dirty="0" smtClean="0">
                          <a:effectLst/>
                          <a:latin typeface="Arial"/>
                          <a:ea typeface="標楷體"/>
                          <a:cs typeface="Arial"/>
                        </a:rPr>
                        <a:t>人文</a:t>
                      </a:r>
                      <a:r>
                        <a:rPr lang="zh-TW" altLang="en-US" sz="900" kern="100" dirty="0" smtClean="0">
                          <a:effectLst/>
                          <a:latin typeface="Arial"/>
                          <a:ea typeface="標楷體"/>
                          <a:cs typeface="Arial"/>
                        </a:rPr>
                        <a:t>學科</a:t>
                      </a:r>
                      <a:r>
                        <a:rPr lang="zh-TW" sz="900" kern="100" dirty="0" smtClean="0">
                          <a:effectLst/>
                          <a:latin typeface="Arial"/>
                          <a:ea typeface="標楷體"/>
                          <a:cs typeface="Arial"/>
                        </a:rPr>
                        <a:t>領域</a:t>
                      </a:r>
                      <a:r>
                        <a:rPr lang="zh-TW" sz="900" kern="100" dirty="0">
                          <a:effectLst/>
                          <a:latin typeface="Arial"/>
                          <a:ea typeface="標楷體"/>
                          <a:cs typeface="Arial"/>
                        </a:rPr>
                        <a:t>通識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17780" marB="17780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46" name="表格 3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530021"/>
              </p:ext>
            </p:extLst>
          </p:nvPr>
        </p:nvGraphicFramePr>
        <p:xfrm>
          <a:off x="1484784" y="1678586"/>
          <a:ext cx="1152650" cy="325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2650"/>
              </a:tblGrid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1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,R </a:t>
                      </a:r>
                      <a:r>
                        <a:rPr lang="en-US" sz="90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(2)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17780" marB="17780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900" kern="100" dirty="0">
                          <a:effectLst/>
                          <a:latin typeface="Arial"/>
                          <a:ea typeface="標楷體"/>
                          <a:cs typeface="Arial"/>
                        </a:rPr>
                        <a:t>地球科學系統概論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17780" marB="17780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47" name="表格 3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1190295"/>
              </p:ext>
            </p:extLst>
          </p:nvPr>
        </p:nvGraphicFramePr>
        <p:xfrm>
          <a:off x="188640" y="2152086"/>
          <a:ext cx="792088" cy="325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/>
              </a:tblGrid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2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,R (</a:t>
                      </a: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1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2</a:t>
                      </a:r>
                      <a:r>
                        <a:rPr lang="en-US" sz="90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)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17780" marB="17780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9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跨域專長</a:t>
                      </a:r>
                      <a:endParaRPr lang="zh-TW" sz="9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17780" marB="17780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48" name="表格 3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9745351"/>
              </p:ext>
            </p:extLst>
          </p:nvPr>
        </p:nvGraphicFramePr>
        <p:xfrm>
          <a:off x="188640" y="1767622"/>
          <a:ext cx="792088" cy="325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/>
              </a:tblGrid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1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, R </a:t>
                      </a:r>
                      <a:r>
                        <a:rPr lang="en-US" sz="90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(4,2)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17780" marB="17780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900" kern="100" dirty="0">
                          <a:effectLst/>
                          <a:latin typeface="Arial"/>
                          <a:ea typeface="標楷體"/>
                          <a:cs typeface="Arial"/>
                        </a:rPr>
                        <a:t>外文</a:t>
                      </a:r>
                      <a:r>
                        <a:rPr lang="en-US" sz="900" kern="100" dirty="0">
                          <a:effectLst/>
                          <a:latin typeface="Arial"/>
                          <a:ea typeface="標楷體"/>
                          <a:cs typeface="Times New Roman"/>
                        </a:rPr>
                        <a:t>/</a:t>
                      </a:r>
                      <a:r>
                        <a:rPr lang="zh-TW" sz="900" kern="100" dirty="0">
                          <a:effectLst/>
                          <a:latin typeface="Arial"/>
                          <a:ea typeface="標楷體"/>
                          <a:cs typeface="Arial"/>
                        </a:rPr>
                        <a:t>實習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17780" marB="17780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49" name="表格 3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2640461"/>
              </p:ext>
            </p:extLst>
          </p:nvPr>
        </p:nvGraphicFramePr>
        <p:xfrm>
          <a:off x="188640" y="1399817"/>
          <a:ext cx="792088" cy="325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/>
              </a:tblGrid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1,R (4)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17780" marB="17780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900" kern="100" dirty="0">
                          <a:effectLst/>
                          <a:latin typeface="Arial"/>
                          <a:ea typeface="標楷體"/>
                          <a:cs typeface="Arial"/>
                        </a:rPr>
                        <a:t>國文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17780" marB="17780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50" name="表格 3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22161"/>
              </p:ext>
            </p:extLst>
          </p:nvPr>
        </p:nvGraphicFramePr>
        <p:xfrm>
          <a:off x="188640" y="4571978"/>
          <a:ext cx="792088" cy="325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/>
              </a:tblGrid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1~</a:t>
                      </a: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2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,R </a:t>
                      </a:r>
                      <a:r>
                        <a:rPr lang="en-US" sz="90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(0)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17780" marB="17780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900" kern="100" dirty="0">
                          <a:effectLst/>
                          <a:latin typeface="Arial"/>
                          <a:ea typeface="標楷體"/>
                          <a:cs typeface="Arial"/>
                        </a:rPr>
                        <a:t>體育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17780" marB="17780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51" name="表格 3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4701236"/>
              </p:ext>
            </p:extLst>
          </p:nvPr>
        </p:nvGraphicFramePr>
        <p:xfrm>
          <a:off x="188640" y="4056703"/>
          <a:ext cx="792088" cy="4754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/>
              </a:tblGrid>
              <a:tr h="132123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1~4,R (0)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17780" marB="17780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312897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900" kern="100" dirty="0">
                          <a:effectLst/>
                          <a:latin typeface="Arial"/>
                          <a:ea typeface="標楷體"/>
                          <a:cs typeface="Arial"/>
                        </a:rPr>
                        <a:t>科技</a:t>
                      </a:r>
                      <a:r>
                        <a:rPr lang="zh-TW" sz="900" kern="100" dirty="0" smtClean="0">
                          <a:effectLst/>
                          <a:latin typeface="Arial"/>
                          <a:ea typeface="標楷體"/>
                          <a:cs typeface="Arial"/>
                        </a:rPr>
                        <a:t>倫理</a:t>
                      </a:r>
                      <a:r>
                        <a:rPr lang="en-US" altLang="zh-TW" sz="900" kern="100" dirty="0" smtClean="0">
                          <a:effectLst/>
                          <a:latin typeface="Arial"/>
                          <a:ea typeface="標楷體"/>
                          <a:cs typeface="Arial"/>
                        </a:rPr>
                        <a:t> / </a:t>
                      </a: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900" kern="100" dirty="0" smtClean="0">
                          <a:effectLst/>
                          <a:latin typeface="Arial"/>
                          <a:ea typeface="標楷體"/>
                          <a:cs typeface="Arial"/>
                        </a:rPr>
                        <a:t>中華文化專題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17780" marB="17780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52" name="表格 3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4494827"/>
              </p:ext>
            </p:extLst>
          </p:nvPr>
        </p:nvGraphicFramePr>
        <p:xfrm>
          <a:off x="188640" y="3552647"/>
          <a:ext cx="792088" cy="4754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/>
              </a:tblGrid>
              <a:tr h="132123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Q,R (2)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17780" marB="17780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312897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900" kern="100" dirty="0">
                          <a:effectLst/>
                          <a:latin typeface="Arial"/>
                          <a:ea typeface="標楷體"/>
                          <a:cs typeface="Arial"/>
                        </a:rPr>
                        <a:t>自然科學與數學領域通識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17780" marB="17780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53" name="表格 3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1429399"/>
              </p:ext>
            </p:extLst>
          </p:nvPr>
        </p:nvGraphicFramePr>
        <p:xfrm>
          <a:off x="188640" y="4932018"/>
          <a:ext cx="792088" cy="452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/>
              </a:tblGrid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1,R (0)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17780" marB="17780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9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全民</a:t>
                      </a:r>
                      <a:r>
                        <a:rPr lang="zh-TW" altLang="en-US" sz="9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國防教育軍事訓練</a:t>
                      </a:r>
                      <a:endParaRPr lang="zh-TW" sz="9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17780" marB="17780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54" name="矩形 353"/>
          <p:cNvSpPr/>
          <p:nvPr/>
        </p:nvSpPr>
        <p:spPr>
          <a:xfrm>
            <a:off x="2634138" y="10593796"/>
            <a:ext cx="1581327" cy="237626"/>
          </a:xfrm>
          <a:prstGeom prst="rect">
            <a:avLst/>
          </a:prstGeom>
          <a:solidFill>
            <a:srgbClr val="FFC000"/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900" dirty="0" smtClean="0">
                <a:solidFill>
                  <a:schemeClr val="tx1"/>
                </a:solidFill>
                <a:latin typeface="華康中黑體" pitchFamily="49" charset="-120"/>
                <a:ea typeface="華康中黑體" pitchFamily="49" charset="-120"/>
              </a:rPr>
              <a:t>畢業</a:t>
            </a:r>
            <a:endParaRPr lang="zh-TW" altLang="en-US" sz="900" dirty="0">
              <a:solidFill>
                <a:schemeClr val="tx1"/>
              </a:solidFill>
              <a:latin typeface="華康中黑體" pitchFamily="49" charset="-120"/>
              <a:ea typeface="華康中黑體" pitchFamily="49" charset="-120"/>
            </a:endParaRPr>
          </a:p>
        </p:txBody>
      </p:sp>
      <p:cxnSp>
        <p:nvCxnSpPr>
          <p:cNvPr id="355" name="肘形接點 354"/>
          <p:cNvCxnSpPr/>
          <p:nvPr/>
        </p:nvCxnSpPr>
        <p:spPr>
          <a:xfrm rot="5400000">
            <a:off x="1760119" y="-689556"/>
            <a:ext cx="489250" cy="2840117"/>
          </a:xfrm>
          <a:prstGeom prst="bentConnector3">
            <a:avLst/>
          </a:prstGeom>
          <a:ln w="635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6" name="肘形接點 355"/>
          <p:cNvCxnSpPr/>
          <p:nvPr/>
        </p:nvCxnSpPr>
        <p:spPr>
          <a:xfrm>
            <a:off x="3429002" y="729929"/>
            <a:ext cx="2849555" cy="243437"/>
          </a:xfrm>
          <a:prstGeom prst="bentConnector2">
            <a:avLst/>
          </a:prstGeom>
          <a:ln w="635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7" name="直線單箭頭接點 356"/>
          <p:cNvCxnSpPr>
            <a:stCxn id="301" idx="2"/>
            <a:endCxn id="272" idx="0"/>
          </p:cNvCxnSpPr>
          <p:nvPr/>
        </p:nvCxnSpPr>
        <p:spPr>
          <a:xfrm flipH="1">
            <a:off x="3422595" y="496386"/>
            <a:ext cx="4199" cy="496520"/>
          </a:xfrm>
          <a:prstGeom prst="straightConnector1">
            <a:avLst/>
          </a:prstGeom>
          <a:ln w="635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8" name="表格 3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98194"/>
              </p:ext>
            </p:extLst>
          </p:nvPr>
        </p:nvGraphicFramePr>
        <p:xfrm>
          <a:off x="115246" y="7928020"/>
          <a:ext cx="792088" cy="325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/>
              </a:tblGrid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Arial" pitchFamily="34" charset="0"/>
                        </a:rPr>
                        <a:t>1,R 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Arial" pitchFamily="34" charset="0"/>
                        </a:rPr>
                        <a:t>(</a:t>
                      </a: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Arial" pitchFamily="34" charset="0"/>
                        </a:rPr>
                        <a:t>2/1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Arial" pitchFamily="34" charset="0"/>
                        </a:rPr>
                        <a:t>)</a:t>
                      </a:r>
                      <a:endParaRPr lang="zh-TW" sz="900" kern="100" dirty="0">
                        <a:effectLst/>
                        <a:latin typeface="Arial" pitchFamily="34" charset="0"/>
                        <a:ea typeface="標楷體" pitchFamily="65" charset="-120"/>
                        <a:cs typeface="Arial" pitchFamily="34" charset="0"/>
                      </a:endParaRPr>
                    </a:p>
                  </a:txBody>
                  <a:tcPr marL="17780" marR="17780" marT="17780" marB="17780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900" kern="100" dirty="0" smtClean="0">
                          <a:effectLst/>
                          <a:latin typeface="Arial" pitchFamily="34" charset="0"/>
                          <a:ea typeface="標楷體" pitchFamily="65" charset="-120"/>
                          <a:cs typeface="Arial" pitchFamily="34" charset="0"/>
                        </a:rPr>
                        <a:t>課程名稱</a:t>
                      </a:r>
                      <a:endParaRPr lang="zh-TW" sz="900" kern="100" dirty="0">
                        <a:effectLst/>
                        <a:latin typeface="Arial" pitchFamily="34" charset="0"/>
                        <a:ea typeface="標楷體" pitchFamily="65" charset="-120"/>
                        <a:cs typeface="Arial" pitchFamily="34" charset="0"/>
                      </a:endParaRPr>
                    </a:p>
                  </a:txBody>
                  <a:tcPr marL="17780" marR="17780" marT="17780" marB="17780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59" name="表格 3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8399973"/>
              </p:ext>
            </p:extLst>
          </p:nvPr>
        </p:nvGraphicFramePr>
        <p:xfrm>
          <a:off x="3032959" y="9424463"/>
          <a:ext cx="792088" cy="36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/>
              </a:tblGrid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3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,S</a:t>
                      </a: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R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 (</a:t>
                      </a: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1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)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800" kern="100" dirty="0" smtClean="0">
                          <a:effectLst/>
                          <a:latin typeface="+mn-lt"/>
                          <a:ea typeface="標楷體"/>
                          <a:cs typeface="Times New Roman"/>
                        </a:rPr>
                        <a:t>動物生理學實驗</a:t>
                      </a:r>
                      <a:endParaRPr lang="zh-TW" sz="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60" name="表格 3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8443028"/>
              </p:ext>
            </p:extLst>
          </p:nvPr>
        </p:nvGraphicFramePr>
        <p:xfrm>
          <a:off x="3027200" y="9824264"/>
          <a:ext cx="792088" cy="36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/>
              </a:tblGrid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3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,S</a:t>
                      </a: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R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 (</a:t>
                      </a: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1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)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800" kern="100" dirty="0" smtClean="0">
                          <a:effectLst/>
                          <a:latin typeface="+mn-lt"/>
                          <a:ea typeface="標楷體"/>
                          <a:cs typeface="Times New Roman"/>
                        </a:rPr>
                        <a:t>植物生理學實驗</a:t>
                      </a:r>
                      <a:endParaRPr lang="zh-TW" sz="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61" name="表格 3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517915"/>
              </p:ext>
            </p:extLst>
          </p:nvPr>
        </p:nvGraphicFramePr>
        <p:xfrm>
          <a:off x="3855281" y="9820363"/>
          <a:ext cx="792088" cy="36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/>
              </a:tblGrid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4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,S</a:t>
                      </a: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R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 (</a:t>
                      </a: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2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)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800" kern="100" dirty="0" smtClean="0">
                          <a:effectLst/>
                          <a:latin typeface="+mn-lt"/>
                          <a:ea typeface="標楷體"/>
                          <a:cs typeface="Times New Roman"/>
                        </a:rPr>
                        <a:t>生物技術實驗</a:t>
                      </a:r>
                      <a:endParaRPr lang="zh-TW" sz="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362" name="直線單箭頭接點 361"/>
          <p:cNvCxnSpPr/>
          <p:nvPr/>
        </p:nvCxnSpPr>
        <p:spPr>
          <a:xfrm>
            <a:off x="332974" y="7314928"/>
            <a:ext cx="0" cy="580291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3" name="直線單箭頭接點 362"/>
          <p:cNvCxnSpPr>
            <a:stCxn id="366" idx="1"/>
          </p:cNvCxnSpPr>
          <p:nvPr/>
        </p:nvCxnSpPr>
        <p:spPr>
          <a:xfrm flipH="1">
            <a:off x="434344" y="7497351"/>
            <a:ext cx="36367" cy="397664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" name="直線單箭頭接點 363"/>
          <p:cNvCxnSpPr/>
          <p:nvPr/>
        </p:nvCxnSpPr>
        <p:spPr>
          <a:xfrm flipH="1">
            <a:off x="564885" y="7679196"/>
            <a:ext cx="197334" cy="216024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5" name="文字方塊 364"/>
          <p:cNvSpPr txBox="1"/>
          <p:nvPr/>
        </p:nvSpPr>
        <p:spPr>
          <a:xfrm>
            <a:off x="167450" y="7139636"/>
            <a:ext cx="12241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700" dirty="0" smtClean="0">
                <a:latin typeface="標楷體" pitchFamily="65" charset="-120"/>
                <a:ea typeface="標楷體" pitchFamily="65" charset="-120"/>
              </a:rPr>
              <a:t>建議修課年級 </a:t>
            </a:r>
            <a:r>
              <a:rPr lang="en-US" altLang="zh-TW" sz="700" dirty="0" smtClean="0">
                <a:latin typeface="標楷體" pitchFamily="65" charset="-120"/>
                <a:ea typeface="標楷體" pitchFamily="65" charset="-120"/>
              </a:rPr>
              <a:t>(Q:</a:t>
            </a:r>
            <a:r>
              <a:rPr lang="zh-TW" altLang="en-US" sz="700" dirty="0" smtClean="0">
                <a:latin typeface="標楷體" pitchFamily="65" charset="-120"/>
                <a:ea typeface="標楷體" pitchFamily="65" charset="-120"/>
              </a:rPr>
              <a:t>不限</a:t>
            </a:r>
            <a:r>
              <a:rPr lang="en-US" altLang="zh-TW" sz="700" dirty="0" smtClean="0"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z="7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66" name="文字方塊 365"/>
          <p:cNvSpPr txBox="1"/>
          <p:nvPr/>
        </p:nvSpPr>
        <p:spPr>
          <a:xfrm>
            <a:off x="470711" y="7389629"/>
            <a:ext cx="828328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TW" sz="7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R:</a:t>
            </a:r>
            <a:r>
              <a:rPr lang="zh-TW" altLang="en-US" sz="7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必修；</a:t>
            </a:r>
            <a:r>
              <a:rPr lang="en-US" altLang="zh-TW" sz="7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S:</a:t>
            </a:r>
            <a:r>
              <a:rPr lang="zh-TW" altLang="en-US" sz="7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選修</a:t>
            </a:r>
            <a:r>
              <a:rPr lang="zh-TW" altLang="en-US" sz="7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；</a:t>
            </a:r>
            <a:endParaRPr lang="en-US" altLang="zh-TW" sz="7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en-US" altLang="zh-TW" sz="7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SR</a:t>
            </a:r>
            <a:r>
              <a:rPr lang="zh-TW" altLang="en-US" sz="7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；選擇性必修</a:t>
            </a:r>
            <a:endParaRPr lang="zh-TW" altLang="en-US" sz="7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67" name="文字方塊 366"/>
          <p:cNvSpPr txBox="1"/>
          <p:nvPr/>
        </p:nvSpPr>
        <p:spPr>
          <a:xfrm>
            <a:off x="707533" y="7579168"/>
            <a:ext cx="82832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700" dirty="0" smtClean="0">
                <a:latin typeface="標楷體" pitchFamily="65" charset="-120"/>
                <a:ea typeface="標楷體" pitchFamily="65" charset="-120"/>
              </a:rPr>
              <a:t>學分數</a:t>
            </a:r>
            <a:endParaRPr lang="zh-TW" altLang="en-US" sz="7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68" name="文字方塊 367"/>
          <p:cNvSpPr txBox="1"/>
          <p:nvPr/>
        </p:nvSpPr>
        <p:spPr>
          <a:xfrm>
            <a:off x="761878" y="7749523"/>
            <a:ext cx="758569" cy="107722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r>
              <a:rPr lang="zh-TW" altLang="en-US" sz="700" dirty="0" smtClean="0">
                <a:latin typeface="標楷體" pitchFamily="65" charset="-120"/>
                <a:ea typeface="標楷體" pitchFamily="65" charset="-120"/>
              </a:rPr>
              <a:t>實驗課學分數</a:t>
            </a:r>
            <a:endParaRPr lang="zh-TW" altLang="en-US" sz="700" dirty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370" name="表格 3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6077354"/>
              </p:ext>
            </p:extLst>
          </p:nvPr>
        </p:nvGraphicFramePr>
        <p:xfrm>
          <a:off x="4685117" y="7412746"/>
          <a:ext cx="792000" cy="3609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00"/>
              </a:tblGrid>
              <a:tr h="180497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4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,S (</a:t>
                      </a: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)</a:t>
                      </a:r>
                      <a:endParaRPr lang="zh-TW" sz="1200" kern="100" dirty="0"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80497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9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病毒學</a:t>
                      </a:r>
                      <a:endParaRPr lang="zh-TW" sz="9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71" name="表格 3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11007"/>
              </p:ext>
            </p:extLst>
          </p:nvPr>
        </p:nvGraphicFramePr>
        <p:xfrm>
          <a:off x="2736217" y="2087786"/>
          <a:ext cx="1124832" cy="32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4832"/>
              </a:tblGrid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b="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1,R </a:t>
                      </a:r>
                      <a:r>
                        <a:rPr lang="en-US" sz="900" b="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(</a:t>
                      </a:r>
                      <a:r>
                        <a:rPr lang="en-US" altLang="zh-TW" sz="900" b="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3</a:t>
                      </a:r>
                      <a:r>
                        <a:rPr lang="en-US" sz="900" b="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/</a:t>
                      </a:r>
                      <a:r>
                        <a:rPr lang="en-US" altLang="zh-TW" sz="900" b="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1</a:t>
                      </a:r>
                      <a:r>
                        <a:rPr lang="en-US" sz="900" b="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)</a:t>
                      </a:r>
                      <a:endParaRPr lang="zh-TW" sz="1200" b="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17780" marB="17780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900" b="0" kern="10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有機</a:t>
                      </a:r>
                      <a:r>
                        <a:rPr lang="zh-TW" sz="900" b="0" kern="10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化學</a:t>
                      </a:r>
                      <a:r>
                        <a:rPr lang="en-US" sz="900" b="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/</a:t>
                      </a:r>
                      <a:r>
                        <a:rPr lang="zh-TW" sz="900" b="0" kern="10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實驗</a:t>
                      </a:r>
                      <a:endParaRPr lang="zh-TW" sz="1200" b="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17780" marB="17780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72" name="表格 3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929804"/>
              </p:ext>
            </p:extLst>
          </p:nvPr>
        </p:nvGraphicFramePr>
        <p:xfrm>
          <a:off x="4509120" y="2612262"/>
          <a:ext cx="1008112" cy="1469484"/>
        </p:xfrm>
        <a:graphic>
          <a:graphicData uri="http://schemas.openxmlformats.org/drawingml/2006/table">
            <a:tbl>
              <a:tblPr firstRow="1" bandRow="1">
                <a:solidFill>
                  <a:srgbClr val="F8FACE"/>
                </a:solidFill>
                <a:tableStyleId>{5C22544A-7EE6-4342-B048-85BDC9FD1C3A}</a:tableStyleId>
              </a:tblPr>
              <a:tblGrid>
                <a:gridCol w="1008112"/>
              </a:tblGrid>
              <a:tr h="2497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0" dirty="0" smtClean="0">
                          <a:solidFill>
                            <a:schemeClr val="tx1"/>
                          </a:solidFill>
                          <a:latin typeface="華康中黑體" pitchFamily="49" charset="-120"/>
                          <a:ea typeface="華康中黑體" pitchFamily="49" charset="-120"/>
                        </a:rPr>
                        <a:t>核心必選修課程</a:t>
                      </a:r>
                      <a:endParaRPr lang="zh-TW" altLang="en-US" sz="900" b="0" dirty="0">
                        <a:solidFill>
                          <a:schemeClr val="tx1"/>
                        </a:solidFill>
                        <a:latin typeface="華康中黑體" pitchFamily="49" charset="-120"/>
                        <a:ea typeface="華康中黑體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219716">
                <a:tc>
                  <a:txBody>
                    <a:bodyPr/>
                    <a:lstStyle/>
                    <a:p>
                      <a:pPr algn="ctr"/>
                      <a:endParaRPr lang="zh-TW" altLang="en-US" sz="1800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73" name="表格 3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781622"/>
              </p:ext>
            </p:extLst>
          </p:nvPr>
        </p:nvGraphicFramePr>
        <p:xfrm>
          <a:off x="4581128" y="3335338"/>
          <a:ext cx="868119" cy="333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8119"/>
              </a:tblGrid>
              <a:tr h="166921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b="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3,</a:t>
                      </a:r>
                      <a:r>
                        <a:rPr lang="en-US" altLang="zh-TW" sz="900" b="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S</a:t>
                      </a:r>
                      <a:r>
                        <a:rPr lang="en-US" sz="900" b="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R (</a:t>
                      </a:r>
                      <a:r>
                        <a:rPr lang="en-US" altLang="zh-TW" sz="900" b="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3</a:t>
                      </a:r>
                      <a:r>
                        <a:rPr lang="en-US" sz="900" b="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)</a:t>
                      </a:r>
                      <a:endParaRPr lang="zh-TW" sz="1200" b="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17780" marB="17780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66921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900" b="0" kern="10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動物生理學</a:t>
                      </a:r>
                      <a:endParaRPr lang="zh-TW" sz="1200" b="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17780" marB="17780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74" name="表格 3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2934235"/>
              </p:ext>
            </p:extLst>
          </p:nvPr>
        </p:nvGraphicFramePr>
        <p:xfrm>
          <a:off x="4581128" y="2949298"/>
          <a:ext cx="868119" cy="333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8119"/>
              </a:tblGrid>
              <a:tr h="166921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b="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3,</a:t>
                      </a:r>
                      <a:r>
                        <a:rPr lang="en-US" altLang="zh-TW" sz="900" b="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S</a:t>
                      </a:r>
                      <a:r>
                        <a:rPr lang="en-US" sz="900" b="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R (</a:t>
                      </a:r>
                      <a:r>
                        <a:rPr lang="en-US" altLang="zh-TW" sz="900" b="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3</a:t>
                      </a:r>
                      <a:r>
                        <a:rPr lang="en-US" sz="900" b="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)</a:t>
                      </a:r>
                      <a:endParaRPr lang="zh-TW" sz="1200" b="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17780" marB="17780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66921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900" b="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植物生理學</a:t>
                      </a:r>
                      <a:endParaRPr lang="zh-TW" sz="900" b="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17780" marB="17780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75" name="表格 3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428986"/>
              </p:ext>
            </p:extLst>
          </p:nvPr>
        </p:nvGraphicFramePr>
        <p:xfrm>
          <a:off x="2206124" y="7817787"/>
          <a:ext cx="1212807" cy="36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2807"/>
              </a:tblGrid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4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,S </a:t>
                      </a:r>
                      <a:r>
                        <a:rPr lang="en-US" sz="90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(2)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800" kern="10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植物基因轉殖與應用</a:t>
                      </a:r>
                      <a:endParaRPr lang="zh-TW" sz="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76" name="表格 3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9604335"/>
              </p:ext>
            </p:extLst>
          </p:nvPr>
        </p:nvGraphicFramePr>
        <p:xfrm>
          <a:off x="3460074" y="7817787"/>
          <a:ext cx="1319148" cy="36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19148"/>
              </a:tblGrid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4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,S </a:t>
                      </a:r>
                      <a:r>
                        <a:rPr lang="en-US" sz="90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(2)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800" kern="10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醫用微生物及免疫學</a:t>
                      </a:r>
                      <a:endParaRPr lang="zh-TW" sz="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77" name="表格 37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9583296"/>
              </p:ext>
            </p:extLst>
          </p:nvPr>
        </p:nvGraphicFramePr>
        <p:xfrm>
          <a:off x="1376871" y="7818535"/>
          <a:ext cx="792088" cy="36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/>
              </a:tblGrid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3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,S </a:t>
                      </a:r>
                      <a:r>
                        <a:rPr lang="en-US" sz="90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(2)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900" kern="10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生物產業講座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78" name="表格 3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043436"/>
              </p:ext>
            </p:extLst>
          </p:nvPr>
        </p:nvGraphicFramePr>
        <p:xfrm>
          <a:off x="1373656" y="8232800"/>
          <a:ext cx="1605365" cy="36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5365"/>
              </a:tblGrid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4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,S </a:t>
                      </a:r>
                      <a:r>
                        <a:rPr lang="en-US" sz="90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(2)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800" kern="10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海洋科技展覽設施導覽解說實務</a:t>
                      </a:r>
                      <a:endParaRPr lang="zh-TW" sz="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12" name="表格 1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7674459"/>
              </p:ext>
            </p:extLst>
          </p:nvPr>
        </p:nvGraphicFramePr>
        <p:xfrm>
          <a:off x="2204864" y="6999271"/>
          <a:ext cx="1616387" cy="36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16387"/>
              </a:tblGrid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3</a:t>
                      </a:r>
                      <a:r>
                        <a:rPr lang="en-US" sz="900" kern="1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,S </a:t>
                      </a:r>
                      <a:r>
                        <a:rPr lang="en-US" sz="900" kern="1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標楷體"/>
                          <a:cs typeface="Times New Roman"/>
                        </a:rPr>
                        <a:t>(2)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9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國際聯合課程</a:t>
                      </a:r>
                      <a:r>
                        <a:rPr lang="en-US" altLang="zh-TW" sz="9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-</a:t>
                      </a:r>
                      <a:r>
                        <a:rPr lang="zh-TW" altLang="en-US" sz="9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田野生物學</a:t>
                      </a:r>
                      <a:endParaRPr lang="zh-TW" sz="9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387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</TotalTime>
  <Words>684</Words>
  <Application>Microsoft Office PowerPoint</Application>
  <PresentationFormat>自訂</PresentationFormat>
  <Paragraphs>174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Company>FDZone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1</dc:creator>
  <cp:lastModifiedBy>Windows 使用者</cp:lastModifiedBy>
  <cp:revision>81</cp:revision>
  <cp:lastPrinted>2022-03-01T08:32:58Z</cp:lastPrinted>
  <dcterms:created xsi:type="dcterms:W3CDTF">2012-11-26T00:47:43Z</dcterms:created>
  <dcterms:modified xsi:type="dcterms:W3CDTF">2022-03-08T01:19:09Z</dcterms:modified>
</cp:coreProperties>
</file>